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2.xml" ContentType="application/inkml+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12"/>
  </p:notesMasterIdLst>
  <p:sldIdLst>
    <p:sldId id="256" r:id="rId2"/>
    <p:sldId id="257" r:id="rId3"/>
    <p:sldId id="259" r:id="rId4"/>
    <p:sldId id="260" r:id="rId5"/>
    <p:sldId id="261" r:id="rId6"/>
    <p:sldId id="262" r:id="rId7"/>
    <p:sldId id="263" r:id="rId8"/>
    <p:sldId id="264" r:id="rId9"/>
    <p:sldId id="265" r:id="rId10"/>
    <p:sldId id="266" r:id="rId1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342CED-68D6-4881-980D-98B15D0099BF}" v="2" dt="2021-07-26T23:31:46.8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erley Delfino" userId="058e7cfe06a18bc9" providerId="LiveId" clId="{FD342CED-68D6-4881-980D-98B15D0099BF}"/>
    <pc:docChg chg="modSld modNotesMaster">
      <pc:chgData name="Kimberley Delfino" userId="058e7cfe06a18bc9" providerId="LiveId" clId="{FD342CED-68D6-4881-980D-98B15D0099BF}" dt="2021-07-26T23:31:46.846" v="1"/>
      <pc:docMkLst>
        <pc:docMk/>
      </pc:docMkLst>
      <pc:sldChg chg="modSp modNotes">
        <pc:chgData name="Kimberley Delfino" userId="058e7cfe06a18bc9" providerId="LiveId" clId="{FD342CED-68D6-4881-980D-98B15D0099BF}" dt="2021-07-26T23:31:46.846" v="1"/>
        <pc:sldMkLst>
          <pc:docMk/>
          <pc:sldMk cId="3813623193" sldId="259"/>
        </pc:sldMkLst>
        <pc:graphicFrameChg chg="mod">
          <ac:chgData name="Kimberley Delfino" userId="058e7cfe06a18bc9" providerId="LiveId" clId="{FD342CED-68D6-4881-980D-98B15D0099BF}" dt="2021-07-26T23:31:46.846" v="1"/>
          <ac:graphicFrameMkLst>
            <pc:docMk/>
            <pc:sldMk cId="3813623193" sldId="259"/>
            <ac:graphicFrameMk id="28" creationId="{A7A7D318-4BF5-4BD2-90BD-6FD6799BBC87}"/>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hyperlink" Target="https://survey123.arcgis.com/share/99022fdc5542478d81a1168c9fdb1b17" TargetMode="External"/><Relationship Id="rId1" Type="http://schemas.openxmlformats.org/officeDocument/2006/relationships/hyperlink" Target="https://forms.gle/SQotGXNqbmLkXYzT7" TargetMode="Externa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svg"/><Relationship Id="rId12" Type="http://schemas.openxmlformats.org/officeDocument/2006/relationships/image" Target="../media/image12.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hyperlink" Target="https://forms.gle/SQotGXNqbmLkXYzT7" TargetMode="External"/><Relationship Id="rId10" Type="http://schemas.openxmlformats.org/officeDocument/2006/relationships/hyperlink" Target="https://survey123.arcgis.com/share/99022fdc5542478d81a1168c9fdb1b17" TargetMode="External"/><Relationship Id="rId4" Type="http://schemas.openxmlformats.org/officeDocument/2006/relationships/image" Target="../media/image6.svg"/><Relationship Id="rId9"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76D050-B36D-475D-BB1E-F62F2D68E97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96A5F6B-9905-4E4E-B707-532DA64B4559}">
      <dgm:prSet custT="1"/>
      <dgm:spPr/>
      <dgm:t>
        <a:bodyPr/>
        <a:lstStyle/>
        <a:p>
          <a:pPr>
            <a:lnSpc>
              <a:spcPct val="100000"/>
            </a:lnSpc>
          </a:pPr>
          <a:r>
            <a:rPr lang="en-US" sz="3200" dirty="0"/>
            <a:t>ATTEND THE TOPICAL WORKSHOPS</a:t>
          </a:r>
          <a:r>
            <a:rPr lang="en-US" sz="1900" dirty="0"/>
            <a:t>.</a:t>
          </a:r>
        </a:p>
      </dgm:t>
    </dgm:pt>
    <dgm:pt modelId="{FA2660E5-DBD1-41BE-BA96-18893D9AB7DE}" type="parTrans" cxnId="{11AED333-353C-468B-8CF3-B9CE77118DFC}">
      <dgm:prSet/>
      <dgm:spPr/>
      <dgm:t>
        <a:bodyPr/>
        <a:lstStyle/>
        <a:p>
          <a:endParaRPr lang="en-US"/>
        </a:p>
      </dgm:t>
    </dgm:pt>
    <dgm:pt modelId="{A79C80EB-D558-49E0-AFDD-F734331612BB}" type="sibTrans" cxnId="{11AED333-353C-468B-8CF3-B9CE77118DFC}">
      <dgm:prSet/>
      <dgm:spPr/>
      <dgm:t>
        <a:bodyPr/>
        <a:lstStyle/>
        <a:p>
          <a:endParaRPr lang="en-US"/>
        </a:p>
      </dgm:t>
    </dgm:pt>
    <dgm:pt modelId="{EE0B0746-FFC7-46F2-8A7B-8C68A9BA9BCF}">
      <dgm:prSet custT="1"/>
      <dgm:spPr/>
      <dgm:t>
        <a:bodyPr/>
        <a:lstStyle/>
        <a:p>
          <a:pPr>
            <a:lnSpc>
              <a:spcPct val="100000"/>
            </a:lnSpc>
          </a:pPr>
          <a:r>
            <a:rPr lang="en-US" sz="3200" dirty="0"/>
            <a:t>FILL OUT THE CCLT SURVEY: </a:t>
          </a:r>
          <a:r>
            <a:rPr lang="en-US" sz="3200" dirty="0">
              <a:hlinkClick xmlns:r="http://schemas.openxmlformats.org/officeDocument/2006/relationships" r:id="rId1"/>
            </a:rPr>
            <a:t>https://forms.gle/SQotGXNqbmLkXYzT7</a:t>
          </a:r>
          <a:endParaRPr lang="en-US" sz="3200" dirty="0"/>
        </a:p>
      </dgm:t>
    </dgm:pt>
    <dgm:pt modelId="{3D7F89DC-1838-456E-B4F5-08298BE0FB16}" type="parTrans" cxnId="{F6EFADCB-A1C4-40C7-A6C3-AE8A15C48AFE}">
      <dgm:prSet/>
      <dgm:spPr/>
      <dgm:t>
        <a:bodyPr/>
        <a:lstStyle/>
        <a:p>
          <a:endParaRPr lang="en-US"/>
        </a:p>
      </dgm:t>
    </dgm:pt>
    <dgm:pt modelId="{BC3E65CE-9806-4DC1-A44F-1634153F0D9B}" type="sibTrans" cxnId="{F6EFADCB-A1C4-40C7-A6C3-AE8A15C48AFE}">
      <dgm:prSet/>
      <dgm:spPr/>
      <dgm:t>
        <a:bodyPr/>
        <a:lstStyle/>
        <a:p>
          <a:endParaRPr lang="en-US"/>
        </a:p>
      </dgm:t>
    </dgm:pt>
    <dgm:pt modelId="{F6CF95E0-1E1C-4DB4-8CCB-F43B0FBEC049}">
      <dgm:prSet custT="1"/>
      <dgm:spPr/>
      <dgm:t>
        <a:bodyPr/>
        <a:lstStyle/>
        <a:p>
          <a:pPr>
            <a:lnSpc>
              <a:spcPct val="100000"/>
            </a:lnSpc>
          </a:pPr>
          <a:r>
            <a:rPr lang="en-US" sz="3200" dirty="0"/>
            <a:t>Sept. 2</a:t>
          </a:r>
          <a:r>
            <a:rPr lang="en-US" sz="3200" baseline="30000" dirty="0"/>
            <a:t>nd</a:t>
          </a:r>
          <a:r>
            <a:rPr lang="en-US" sz="3200" dirty="0"/>
            <a:t> Deadline for comment letters</a:t>
          </a:r>
        </a:p>
      </dgm:t>
    </dgm:pt>
    <dgm:pt modelId="{081EF779-8CEA-474C-87A1-73A40B5DAA2E}" type="parTrans" cxnId="{368BA0E6-8838-4434-89E6-8623EA485DFA}">
      <dgm:prSet/>
      <dgm:spPr/>
      <dgm:t>
        <a:bodyPr/>
        <a:lstStyle/>
        <a:p>
          <a:endParaRPr lang="en-US"/>
        </a:p>
      </dgm:t>
    </dgm:pt>
    <dgm:pt modelId="{0417B30F-0F8D-43A4-B3EA-8270AF48B423}" type="sibTrans" cxnId="{368BA0E6-8838-4434-89E6-8623EA485DFA}">
      <dgm:prSet/>
      <dgm:spPr/>
      <dgm:t>
        <a:bodyPr/>
        <a:lstStyle/>
        <a:p>
          <a:endParaRPr lang="en-US"/>
        </a:p>
      </dgm:t>
    </dgm:pt>
    <dgm:pt modelId="{D690D1D9-95B8-469D-94FC-C55FD733B121}">
      <dgm:prSet custT="1"/>
      <dgm:spPr/>
      <dgm:t>
        <a:bodyPr/>
        <a:lstStyle/>
        <a:p>
          <a:pPr>
            <a:lnSpc>
              <a:spcPct val="100000"/>
            </a:lnSpc>
          </a:pPr>
          <a:r>
            <a:rPr lang="en-US" sz="3200" dirty="0"/>
            <a:t>Submit data to CA NATURE: </a:t>
          </a:r>
          <a:r>
            <a:rPr lang="en-US" sz="3200" dirty="0">
              <a:hlinkClick xmlns:r="http://schemas.openxmlformats.org/officeDocument/2006/relationships" r:id="rId2"/>
            </a:rPr>
            <a:t>https://survey123.arcgis.com/share/99022fdc5542478d81a1168c9fdb1b17</a:t>
          </a:r>
          <a:endParaRPr lang="en-US" sz="3200" dirty="0"/>
        </a:p>
      </dgm:t>
    </dgm:pt>
    <dgm:pt modelId="{5D79E4C3-B404-4A42-B81F-488BC8FC27FD}" type="parTrans" cxnId="{061E068A-F6C0-4AD1-BC88-E2AF83A2E7CB}">
      <dgm:prSet/>
      <dgm:spPr/>
      <dgm:t>
        <a:bodyPr/>
        <a:lstStyle/>
        <a:p>
          <a:endParaRPr lang="en-US"/>
        </a:p>
      </dgm:t>
    </dgm:pt>
    <dgm:pt modelId="{2C5AC8FC-8CB6-4C58-AC72-54A4308C0867}" type="sibTrans" cxnId="{061E068A-F6C0-4AD1-BC88-E2AF83A2E7CB}">
      <dgm:prSet/>
      <dgm:spPr/>
      <dgm:t>
        <a:bodyPr/>
        <a:lstStyle/>
        <a:p>
          <a:endParaRPr lang="en-US"/>
        </a:p>
      </dgm:t>
    </dgm:pt>
    <dgm:pt modelId="{389039F8-500F-48C9-B7CE-4390F60ED6ED}">
      <dgm:prSet custT="1"/>
      <dgm:spPr/>
      <dgm:t>
        <a:bodyPr/>
        <a:lstStyle/>
        <a:p>
          <a:pPr>
            <a:lnSpc>
              <a:spcPct val="100000"/>
            </a:lnSpc>
          </a:pPr>
          <a:r>
            <a:rPr lang="en-US" sz="3200" dirty="0"/>
            <a:t>Review &amp; Comment on the draft reports</a:t>
          </a:r>
        </a:p>
      </dgm:t>
    </dgm:pt>
    <dgm:pt modelId="{5F8F60D0-6B28-4590-9F23-410A55F5525D}" type="parTrans" cxnId="{84BA2D74-F521-4FB2-B915-C055C73B5F88}">
      <dgm:prSet/>
      <dgm:spPr/>
      <dgm:t>
        <a:bodyPr/>
        <a:lstStyle/>
        <a:p>
          <a:endParaRPr lang="en-US"/>
        </a:p>
      </dgm:t>
    </dgm:pt>
    <dgm:pt modelId="{81F509FF-83D2-44DA-998E-E7025B915B4C}" type="sibTrans" cxnId="{84BA2D74-F521-4FB2-B915-C055C73B5F88}">
      <dgm:prSet/>
      <dgm:spPr/>
      <dgm:t>
        <a:bodyPr/>
        <a:lstStyle/>
        <a:p>
          <a:endParaRPr lang="en-US"/>
        </a:p>
      </dgm:t>
    </dgm:pt>
    <dgm:pt modelId="{726E5326-87D0-4A1A-95CA-FF886534ECAD}" type="pres">
      <dgm:prSet presAssocID="{1E76D050-B36D-475D-BB1E-F62F2D68E976}" presName="root" presStyleCnt="0">
        <dgm:presLayoutVars>
          <dgm:dir/>
          <dgm:resizeHandles val="exact"/>
        </dgm:presLayoutVars>
      </dgm:prSet>
      <dgm:spPr/>
    </dgm:pt>
    <dgm:pt modelId="{DAA1F56F-BB22-4CCA-A411-B08BA026C3D0}" type="pres">
      <dgm:prSet presAssocID="{196A5F6B-9905-4E4E-B707-532DA64B4559}" presName="compNode" presStyleCnt="0"/>
      <dgm:spPr/>
    </dgm:pt>
    <dgm:pt modelId="{56D4BADD-5850-42F8-86E6-8FAD94E8ECD1}" type="pres">
      <dgm:prSet presAssocID="{196A5F6B-9905-4E4E-B707-532DA64B4559}" presName="bgRect" presStyleLbl="bgShp" presStyleIdx="0" presStyleCnt="5"/>
      <dgm:spPr/>
    </dgm:pt>
    <dgm:pt modelId="{1D7BCD61-0C43-4801-B3E6-E8A0D37B903D}" type="pres">
      <dgm:prSet presAssocID="{196A5F6B-9905-4E4E-B707-532DA64B4559}" presName="iconRect" presStyleLbl="node1" presStyleIdx="0"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ecturer"/>
        </a:ext>
      </dgm:extLst>
    </dgm:pt>
    <dgm:pt modelId="{4A93908B-1334-4D08-A8A6-252507793786}" type="pres">
      <dgm:prSet presAssocID="{196A5F6B-9905-4E4E-B707-532DA64B4559}" presName="spaceRect" presStyleCnt="0"/>
      <dgm:spPr/>
    </dgm:pt>
    <dgm:pt modelId="{67B60D14-0789-489B-BBA3-DD2679D9D023}" type="pres">
      <dgm:prSet presAssocID="{196A5F6B-9905-4E4E-B707-532DA64B4559}" presName="parTx" presStyleLbl="revTx" presStyleIdx="0" presStyleCnt="5">
        <dgm:presLayoutVars>
          <dgm:chMax val="0"/>
          <dgm:chPref val="0"/>
        </dgm:presLayoutVars>
      </dgm:prSet>
      <dgm:spPr/>
    </dgm:pt>
    <dgm:pt modelId="{BF107BBD-4AFF-4828-B804-195A6E876E4E}" type="pres">
      <dgm:prSet presAssocID="{A79C80EB-D558-49E0-AFDD-F734331612BB}" presName="sibTrans" presStyleCnt="0"/>
      <dgm:spPr/>
    </dgm:pt>
    <dgm:pt modelId="{BD456A61-2289-4B65-9EEC-80CF40E2E979}" type="pres">
      <dgm:prSet presAssocID="{EE0B0746-FFC7-46F2-8A7B-8C68A9BA9BCF}" presName="compNode" presStyleCnt="0"/>
      <dgm:spPr/>
    </dgm:pt>
    <dgm:pt modelId="{30C2F535-4A72-4C00-B39A-F29AA273F07B}" type="pres">
      <dgm:prSet presAssocID="{EE0B0746-FFC7-46F2-8A7B-8C68A9BA9BCF}" presName="bgRect" presStyleLbl="bgShp" presStyleIdx="1" presStyleCnt="5"/>
      <dgm:spPr/>
    </dgm:pt>
    <dgm:pt modelId="{4D1B6B09-43AB-48D7-BAD4-944B8824C5F3}" type="pres">
      <dgm:prSet presAssocID="{EE0B0746-FFC7-46F2-8A7B-8C68A9BA9BCF}" presName="iconRect" presStyleLbl="node1" presStyleIdx="1"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ipboard"/>
        </a:ext>
      </dgm:extLst>
    </dgm:pt>
    <dgm:pt modelId="{5B1E9769-DFA1-4DBC-9285-F74B03208CA8}" type="pres">
      <dgm:prSet presAssocID="{EE0B0746-FFC7-46F2-8A7B-8C68A9BA9BCF}" presName="spaceRect" presStyleCnt="0"/>
      <dgm:spPr/>
    </dgm:pt>
    <dgm:pt modelId="{1621D7FA-BCAE-4C43-9AE4-FBFA992A6CDD}" type="pres">
      <dgm:prSet presAssocID="{EE0B0746-FFC7-46F2-8A7B-8C68A9BA9BCF}" presName="parTx" presStyleLbl="revTx" presStyleIdx="1" presStyleCnt="5">
        <dgm:presLayoutVars>
          <dgm:chMax val="0"/>
          <dgm:chPref val="0"/>
        </dgm:presLayoutVars>
      </dgm:prSet>
      <dgm:spPr/>
    </dgm:pt>
    <dgm:pt modelId="{8043D96B-67E2-491E-B4B0-973D25EC4040}" type="pres">
      <dgm:prSet presAssocID="{BC3E65CE-9806-4DC1-A44F-1634153F0D9B}" presName="sibTrans" presStyleCnt="0"/>
      <dgm:spPr/>
    </dgm:pt>
    <dgm:pt modelId="{06692F0A-5633-4B90-89B1-336814E465CB}" type="pres">
      <dgm:prSet presAssocID="{F6CF95E0-1E1C-4DB4-8CCB-F43B0FBEC049}" presName="compNode" presStyleCnt="0"/>
      <dgm:spPr/>
    </dgm:pt>
    <dgm:pt modelId="{8E3E6D26-DB80-42C3-BF15-E6E9638CDFEF}" type="pres">
      <dgm:prSet presAssocID="{F6CF95E0-1E1C-4DB4-8CCB-F43B0FBEC049}" presName="bgRect" presStyleLbl="bgShp" presStyleIdx="2" presStyleCnt="5" custLinFactNeighborY="-2880"/>
      <dgm:spPr/>
    </dgm:pt>
    <dgm:pt modelId="{DA82DE10-3EDD-41B3-94FD-F3AAA6428834}" type="pres">
      <dgm:prSet presAssocID="{F6CF95E0-1E1C-4DB4-8CCB-F43B0FBEC049}" presName="iconRect" presStyleLbl="node1" presStyleIdx="2"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cument"/>
        </a:ext>
      </dgm:extLst>
    </dgm:pt>
    <dgm:pt modelId="{54DDBB6D-06A8-4CAA-9ABF-C6669050A016}" type="pres">
      <dgm:prSet presAssocID="{F6CF95E0-1E1C-4DB4-8CCB-F43B0FBEC049}" presName="spaceRect" presStyleCnt="0"/>
      <dgm:spPr/>
    </dgm:pt>
    <dgm:pt modelId="{FBB8CD6C-489F-4CC0-A3A0-348A685B60B4}" type="pres">
      <dgm:prSet presAssocID="{F6CF95E0-1E1C-4DB4-8CCB-F43B0FBEC049}" presName="parTx" presStyleLbl="revTx" presStyleIdx="2" presStyleCnt="5">
        <dgm:presLayoutVars>
          <dgm:chMax val="0"/>
          <dgm:chPref val="0"/>
        </dgm:presLayoutVars>
      </dgm:prSet>
      <dgm:spPr/>
    </dgm:pt>
    <dgm:pt modelId="{6A5C0F83-437C-4888-BFB9-33F7FB651A02}" type="pres">
      <dgm:prSet presAssocID="{0417B30F-0F8D-43A4-B3EA-8270AF48B423}" presName="sibTrans" presStyleCnt="0"/>
      <dgm:spPr/>
    </dgm:pt>
    <dgm:pt modelId="{4E93F293-B565-4E71-A566-34874FE3DF2A}" type="pres">
      <dgm:prSet presAssocID="{D690D1D9-95B8-469D-94FC-C55FD733B121}" presName="compNode" presStyleCnt="0"/>
      <dgm:spPr/>
    </dgm:pt>
    <dgm:pt modelId="{1B044F1C-0FEF-49CF-AD42-D8436F2A1E7C}" type="pres">
      <dgm:prSet presAssocID="{D690D1D9-95B8-469D-94FC-C55FD733B121}" presName="bgRect" presStyleLbl="bgShp" presStyleIdx="3" presStyleCnt="5" custLinFactNeighborY="11680"/>
      <dgm:spPr/>
    </dgm:pt>
    <dgm:pt modelId="{274B2B44-6CBE-45B3-91F4-F607C567D829}" type="pres">
      <dgm:prSet presAssocID="{D690D1D9-95B8-469D-94FC-C55FD733B121}" presName="iconRect" presStyleLbl="node1" presStyleIdx="3"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Database"/>
        </a:ext>
      </dgm:extLst>
    </dgm:pt>
    <dgm:pt modelId="{73371CA1-A0A1-4082-ACD7-393029C12485}" type="pres">
      <dgm:prSet presAssocID="{D690D1D9-95B8-469D-94FC-C55FD733B121}" presName="spaceRect" presStyleCnt="0"/>
      <dgm:spPr/>
    </dgm:pt>
    <dgm:pt modelId="{E7DAED2E-751D-40DB-961E-8BD88677C6FD}" type="pres">
      <dgm:prSet presAssocID="{D690D1D9-95B8-469D-94FC-C55FD733B121}" presName="parTx" presStyleLbl="revTx" presStyleIdx="3" presStyleCnt="5">
        <dgm:presLayoutVars>
          <dgm:chMax val="0"/>
          <dgm:chPref val="0"/>
        </dgm:presLayoutVars>
      </dgm:prSet>
      <dgm:spPr/>
    </dgm:pt>
    <dgm:pt modelId="{520B486B-BE52-46C0-82AD-02B1552C18BE}" type="pres">
      <dgm:prSet presAssocID="{2C5AC8FC-8CB6-4C58-AC72-54A4308C0867}" presName="sibTrans" presStyleCnt="0"/>
      <dgm:spPr/>
    </dgm:pt>
    <dgm:pt modelId="{F429ED33-6240-4124-A9F1-01B452DACD1B}" type="pres">
      <dgm:prSet presAssocID="{389039F8-500F-48C9-B7CE-4390F60ED6ED}" presName="compNode" presStyleCnt="0"/>
      <dgm:spPr/>
    </dgm:pt>
    <dgm:pt modelId="{00B89C72-3DDE-4620-A683-DA66F2A38F8A}" type="pres">
      <dgm:prSet presAssocID="{389039F8-500F-48C9-B7CE-4390F60ED6ED}" presName="bgRect" presStyleLbl="bgShp" presStyleIdx="4" presStyleCnt="5" custLinFactNeighborY="4955"/>
      <dgm:spPr/>
    </dgm:pt>
    <dgm:pt modelId="{D746EA3A-0DD2-4142-9CA0-8210C5099ACD}" type="pres">
      <dgm:prSet presAssocID="{389039F8-500F-48C9-B7CE-4390F60ED6ED}" presName="iconRect" presStyleLbl="node1" presStyleIdx="4" presStyleCnt="5"/>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losed Quotation Mark"/>
        </a:ext>
      </dgm:extLst>
    </dgm:pt>
    <dgm:pt modelId="{633F3531-4ED5-46B1-9B0A-20FED421618E}" type="pres">
      <dgm:prSet presAssocID="{389039F8-500F-48C9-B7CE-4390F60ED6ED}" presName="spaceRect" presStyleCnt="0"/>
      <dgm:spPr/>
    </dgm:pt>
    <dgm:pt modelId="{FB9D4F06-65C0-4290-A487-CB8C2A30B29C}" type="pres">
      <dgm:prSet presAssocID="{389039F8-500F-48C9-B7CE-4390F60ED6ED}" presName="parTx" presStyleLbl="revTx" presStyleIdx="4" presStyleCnt="5">
        <dgm:presLayoutVars>
          <dgm:chMax val="0"/>
          <dgm:chPref val="0"/>
        </dgm:presLayoutVars>
      </dgm:prSet>
      <dgm:spPr/>
    </dgm:pt>
  </dgm:ptLst>
  <dgm:cxnLst>
    <dgm:cxn modelId="{11AED333-353C-468B-8CF3-B9CE77118DFC}" srcId="{1E76D050-B36D-475D-BB1E-F62F2D68E976}" destId="{196A5F6B-9905-4E4E-B707-532DA64B4559}" srcOrd="0" destOrd="0" parTransId="{FA2660E5-DBD1-41BE-BA96-18893D9AB7DE}" sibTransId="{A79C80EB-D558-49E0-AFDD-F734331612BB}"/>
    <dgm:cxn modelId="{A8B81634-9162-4799-A1ED-CF0F47A1F31B}" type="presOf" srcId="{EE0B0746-FFC7-46F2-8A7B-8C68A9BA9BCF}" destId="{1621D7FA-BCAE-4C43-9AE4-FBFA992A6CDD}" srcOrd="0" destOrd="0" presId="urn:microsoft.com/office/officeart/2018/2/layout/IconVerticalSolidList"/>
    <dgm:cxn modelId="{372ABF5F-CBEA-4794-9739-C3601F0B154D}" type="presOf" srcId="{1E76D050-B36D-475D-BB1E-F62F2D68E976}" destId="{726E5326-87D0-4A1A-95CA-FF886534ECAD}" srcOrd="0" destOrd="0" presId="urn:microsoft.com/office/officeart/2018/2/layout/IconVerticalSolidList"/>
    <dgm:cxn modelId="{84BA2D74-F521-4FB2-B915-C055C73B5F88}" srcId="{1E76D050-B36D-475D-BB1E-F62F2D68E976}" destId="{389039F8-500F-48C9-B7CE-4390F60ED6ED}" srcOrd="4" destOrd="0" parTransId="{5F8F60D0-6B28-4590-9F23-410A55F5525D}" sibTransId="{81F509FF-83D2-44DA-998E-E7025B915B4C}"/>
    <dgm:cxn modelId="{061E068A-F6C0-4AD1-BC88-E2AF83A2E7CB}" srcId="{1E76D050-B36D-475D-BB1E-F62F2D68E976}" destId="{D690D1D9-95B8-469D-94FC-C55FD733B121}" srcOrd="3" destOrd="0" parTransId="{5D79E4C3-B404-4A42-B81F-488BC8FC27FD}" sibTransId="{2C5AC8FC-8CB6-4C58-AC72-54A4308C0867}"/>
    <dgm:cxn modelId="{BFBC8DAF-8216-42C3-97FA-107A6ABD1157}" type="presOf" srcId="{389039F8-500F-48C9-B7CE-4390F60ED6ED}" destId="{FB9D4F06-65C0-4290-A487-CB8C2A30B29C}" srcOrd="0" destOrd="0" presId="urn:microsoft.com/office/officeart/2018/2/layout/IconVerticalSolidList"/>
    <dgm:cxn modelId="{111DEAC7-17E8-425D-87EB-DA32E3854133}" type="presOf" srcId="{F6CF95E0-1E1C-4DB4-8CCB-F43B0FBEC049}" destId="{FBB8CD6C-489F-4CC0-A3A0-348A685B60B4}" srcOrd="0" destOrd="0" presId="urn:microsoft.com/office/officeart/2018/2/layout/IconVerticalSolidList"/>
    <dgm:cxn modelId="{F6EFADCB-A1C4-40C7-A6C3-AE8A15C48AFE}" srcId="{1E76D050-B36D-475D-BB1E-F62F2D68E976}" destId="{EE0B0746-FFC7-46F2-8A7B-8C68A9BA9BCF}" srcOrd="1" destOrd="0" parTransId="{3D7F89DC-1838-456E-B4F5-08298BE0FB16}" sibTransId="{BC3E65CE-9806-4DC1-A44F-1634153F0D9B}"/>
    <dgm:cxn modelId="{368BA0E6-8838-4434-89E6-8623EA485DFA}" srcId="{1E76D050-B36D-475D-BB1E-F62F2D68E976}" destId="{F6CF95E0-1E1C-4DB4-8CCB-F43B0FBEC049}" srcOrd="2" destOrd="0" parTransId="{081EF779-8CEA-474C-87A1-73A40B5DAA2E}" sibTransId="{0417B30F-0F8D-43A4-B3EA-8270AF48B423}"/>
    <dgm:cxn modelId="{58594CEF-2951-4656-AAB4-DEE8468BB2E0}" type="presOf" srcId="{D690D1D9-95B8-469D-94FC-C55FD733B121}" destId="{E7DAED2E-751D-40DB-961E-8BD88677C6FD}" srcOrd="0" destOrd="0" presId="urn:microsoft.com/office/officeart/2018/2/layout/IconVerticalSolidList"/>
    <dgm:cxn modelId="{99E6C6F6-BA79-4690-A638-28E99E36A358}" type="presOf" srcId="{196A5F6B-9905-4E4E-B707-532DA64B4559}" destId="{67B60D14-0789-489B-BBA3-DD2679D9D023}" srcOrd="0" destOrd="0" presId="urn:microsoft.com/office/officeart/2018/2/layout/IconVerticalSolidList"/>
    <dgm:cxn modelId="{DAB91122-652D-40DD-8C3E-AD430B57F270}" type="presParOf" srcId="{726E5326-87D0-4A1A-95CA-FF886534ECAD}" destId="{DAA1F56F-BB22-4CCA-A411-B08BA026C3D0}" srcOrd="0" destOrd="0" presId="urn:microsoft.com/office/officeart/2018/2/layout/IconVerticalSolidList"/>
    <dgm:cxn modelId="{FC9A3D4F-CF78-4E58-8EDF-50895BC1728A}" type="presParOf" srcId="{DAA1F56F-BB22-4CCA-A411-B08BA026C3D0}" destId="{56D4BADD-5850-42F8-86E6-8FAD94E8ECD1}" srcOrd="0" destOrd="0" presId="urn:microsoft.com/office/officeart/2018/2/layout/IconVerticalSolidList"/>
    <dgm:cxn modelId="{3991B8D8-0273-49C6-8278-09D3348085BD}" type="presParOf" srcId="{DAA1F56F-BB22-4CCA-A411-B08BA026C3D0}" destId="{1D7BCD61-0C43-4801-B3E6-E8A0D37B903D}" srcOrd="1" destOrd="0" presId="urn:microsoft.com/office/officeart/2018/2/layout/IconVerticalSolidList"/>
    <dgm:cxn modelId="{2591388E-BCF8-4D45-88E3-5EB4CA39D6CD}" type="presParOf" srcId="{DAA1F56F-BB22-4CCA-A411-B08BA026C3D0}" destId="{4A93908B-1334-4D08-A8A6-252507793786}" srcOrd="2" destOrd="0" presId="urn:microsoft.com/office/officeart/2018/2/layout/IconVerticalSolidList"/>
    <dgm:cxn modelId="{747BA90A-D604-42CC-B718-4F42D5376C29}" type="presParOf" srcId="{DAA1F56F-BB22-4CCA-A411-B08BA026C3D0}" destId="{67B60D14-0789-489B-BBA3-DD2679D9D023}" srcOrd="3" destOrd="0" presId="urn:microsoft.com/office/officeart/2018/2/layout/IconVerticalSolidList"/>
    <dgm:cxn modelId="{7C9E2631-2A8E-4C65-A4A8-DE9B10C5E64C}" type="presParOf" srcId="{726E5326-87D0-4A1A-95CA-FF886534ECAD}" destId="{BF107BBD-4AFF-4828-B804-195A6E876E4E}" srcOrd="1" destOrd="0" presId="urn:microsoft.com/office/officeart/2018/2/layout/IconVerticalSolidList"/>
    <dgm:cxn modelId="{1C51FDB1-8B21-4100-B935-7D43F27F89FD}" type="presParOf" srcId="{726E5326-87D0-4A1A-95CA-FF886534ECAD}" destId="{BD456A61-2289-4B65-9EEC-80CF40E2E979}" srcOrd="2" destOrd="0" presId="urn:microsoft.com/office/officeart/2018/2/layout/IconVerticalSolidList"/>
    <dgm:cxn modelId="{A0F9D053-87B9-49EB-A9D7-2CEFEBCB8AD4}" type="presParOf" srcId="{BD456A61-2289-4B65-9EEC-80CF40E2E979}" destId="{30C2F535-4A72-4C00-B39A-F29AA273F07B}" srcOrd="0" destOrd="0" presId="urn:microsoft.com/office/officeart/2018/2/layout/IconVerticalSolidList"/>
    <dgm:cxn modelId="{64A781BD-24FB-4C0E-ACCA-973CC03EAC57}" type="presParOf" srcId="{BD456A61-2289-4B65-9EEC-80CF40E2E979}" destId="{4D1B6B09-43AB-48D7-BAD4-944B8824C5F3}" srcOrd="1" destOrd="0" presId="urn:microsoft.com/office/officeart/2018/2/layout/IconVerticalSolidList"/>
    <dgm:cxn modelId="{868DF572-3043-4EDB-B3DF-4A3161670FCF}" type="presParOf" srcId="{BD456A61-2289-4B65-9EEC-80CF40E2E979}" destId="{5B1E9769-DFA1-4DBC-9285-F74B03208CA8}" srcOrd="2" destOrd="0" presId="urn:microsoft.com/office/officeart/2018/2/layout/IconVerticalSolidList"/>
    <dgm:cxn modelId="{E669476D-8DC4-43A8-9C1E-2F2E8C157982}" type="presParOf" srcId="{BD456A61-2289-4B65-9EEC-80CF40E2E979}" destId="{1621D7FA-BCAE-4C43-9AE4-FBFA992A6CDD}" srcOrd="3" destOrd="0" presId="urn:microsoft.com/office/officeart/2018/2/layout/IconVerticalSolidList"/>
    <dgm:cxn modelId="{114B49D0-7F6F-4085-8D58-A039E27AAFB2}" type="presParOf" srcId="{726E5326-87D0-4A1A-95CA-FF886534ECAD}" destId="{8043D96B-67E2-491E-B4B0-973D25EC4040}" srcOrd="3" destOrd="0" presId="urn:microsoft.com/office/officeart/2018/2/layout/IconVerticalSolidList"/>
    <dgm:cxn modelId="{011C8D83-B8E1-41AE-8BEA-E3BD8897E494}" type="presParOf" srcId="{726E5326-87D0-4A1A-95CA-FF886534ECAD}" destId="{06692F0A-5633-4B90-89B1-336814E465CB}" srcOrd="4" destOrd="0" presId="urn:microsoft.com/office/officeart/2018/2/layout/IconVerticalSolidList"/>
    <dgm:cxn modelId="{7B324E8C-43E4-484F-8E1A-7E76F1BCFAB5}" type="presParOf" srcId="{06692F0A-5633-4B90-89B1-336814E465CB}" destId="{8E3E6D26-DB80-42C3-BF15-E6E9638CDFEF}" srcOrd="0" destOrd="0" presId="urn:microsoft.com/office/officeart/2018/2/layout/IconVerticalSolidList"/>
    <dgm:cxn modelId="{0473E302-E814-4211-B7FB-9663A1289BB0}" type="presParOf" srcId="{06692F0A-5633-4B90-89B1-336814E465CB}" destId="{DA82DE10-3EDD-41B3-94FD-F3AAA6428834}" srcOrd="1" destOrd="0" presId="urn:microsoft.com/office/officeart/2018/2/layout/IconVerticalSolidList"/>
    <dgm:cxn modelId="{E23F19CC-D47E-4140-B568-8D716C1FB090}" type="presParOf" srcId="{06692F0A-5633-4B90-89B1-336814E465CB}" destId="{54DDBB6D-06A8-4CAA-9ABF-C6669050A016}" srcOrd="2" destOrd="0" presId="urn:microsoft.com/office/officeart/2018/2/layout/IconVerticalSolidList"/>
    <dgm:cxn modelId="{6A40A979-CCB3-471F-BFC7-FB024192D5D9}" type="presParOf" srcId="{06692F0A-5633-4B90-89B1-336814E465CB}" destId="{FBB8CD6C-489F-4CC0-A3A0-348A685B60B4}" srcOrd="3" destOrd="0" presId="urn:microsoft.com/office/officeart/2018/2/layout/IconVerticalSolidList"/>
    <dgm:cxn modelId="{35B7DFF5-4162-4CB0-AF49-5B92BE09FD5B}" type="presParOf" srcId="{726E5326-87D0-4A1A-95CA-FF886534ECAD}" destId="{6A5C0F83-437C-4888-BFB9-33F7FB651A02}" srcOrd="5" destOrd="0" presId="urn:microsoft.com/office/officeart/2018/2/layout/IconVerticalSolidList"/>
    <dgm:cxn modelId="{38E624F9-6CF7-4426-8419-8BEB05A1F4B0}" type="presParOf" srcId="{726E5326-87D0-4A1A-95CA-FF886534ECAD}" destId="{4E93F293-B565-4E71-A566-34874FE3DF2A}" srcOrd="6" destOrd="0" presId="urn:microsoft.com/office/officeart/2018/2/layout/IconVerticalSolidList"/>
    <dgm:cxn modelId="{3FEE9CAC-8C3D-47E5-B7D6-41C8940294B1}" type="presParOf" srcId="{4E93F293-B565-4E71-A566-34874FE3DF2A}" destId="{1B044F1C-0FEF-49CF-AD42-D8436F2A1E7C}" srcOrd="0" destOrd="0" presId="urn:microsoft.com/office/officeart/2018/2/layout/IconVerticalSolidList"/>
    <dgm:cxn modelId="{23C620B9-972C-4B06-B5D5-8731E85CFB44}" type="presParOf" srcId="{4E93F293-B565-4E71-A566-34874FE3DF2A}" destId="{274B2B44-6CBE-45B3-91F4-F607C567D829}" srcOrd="1" destOrd="0" presId="urn:microsoft.com/office/officeart/2018/2/layout/IconVerticalSolidList"/>
    <dgm:cxn modelId="{41C83537-F63F-4E14-B227-9D5771598ECF}" type="presParOf" srcId="{4E93F293-B565-4E71-A566-34874FE3DF2A}" destId="{73371CA1-A0A1-4082-ACD7-393029C12485}" srcOrd="2" destOrd="0" presId="urn:microsoft.com/office/officeart/2018/2/layout/IconVerticalSolidList"/>
    <dgm:cxn modelId="{B288EB5D-609A-4662-A858-0F0C2D338BF2}" type="presParOf" srcId="{4E93F293-B565-4E71-A566-34874FE3DF2A}" destId="{E7DAED2E-751D-40DB-961E-8BD88677C6FD}" srcOrd="3" destOrd="0" presId="urn:microsoft.com/office/officeart/2018/2/layout/IconVerticalSolidList"/>
    <dgm:cxn modelId="{6F2E44A4-AE8C-4C73-B907-1144453D804A}" type="presParOf" srcId="{726E5326-87D0-4A1A-95CA-FF886534ECAD}" destId="{520B486B-BE52-46C0-82AD-02B1552C18BE}" srcOrd="7" destOrd="0" presId="urn:microsoft.com/office/officeart/2018/2/layout/IconVerticalSolidList"/>
    <dgm:cxn modelId="{D7537412-465F-46FE-AD75-ACE50A02D6B2}" type="presParOf" srcId="{726E5326-87D0-4A1A-95CA-FF886534ECAD}" destId="{F429ED33-6240-4124-A9F1-01B452DACD1B}" srcOrd="8" destOrd="0" presId="urn:microsoft.com/office/officeart/2018/2/layout/IconVerticalSolidList"/>
    <dgm:cxn modelId="{685EDF3C-ACA5-49A6-93C9-56269408F247}" type="presParOf" srcId="{F429ED33-6240-4124-A9F1-01B452DACD1B}" destId="{00B89C72-3DDE-4620-A683-DA66F2A38F8A}" srcOrd="0" destOrd="0" presId="urn:microsoft.com/office/officeart/2018/2/layout/IconVerticalSolidList"/>
    <dgm:cxn modelId="{776718D3-8AB2-4BA7-B61E-CB98C830B81A}" type="presParOf" srcId="{F429ED33-6240-4124-A9F1-01B452DACD1B}" destId="{D746EA3A-0DD2-4142-9CA0-8210C5099ACD}" srcOrd="1" destOrd="0" presId="urn:microsoft.com/office/officeart/2018/2/layout/IconVerticalSolidList"/>
    <dgm:cxn modelId="{909CD7AC-6897-44DF-B973-3CDB4ADE96FD}" type="presParOf" srcId="{F429ED33-6240-4124-A9F1-01B452DACD1B}" destId="{633F3531-4ED5-46B1-9B0A-20FED421618E}" srcOrd="2" destOrd="0" presId="urn:microsoft.com/office/officeart/2018/2/layout/IconVerticalSolidList"/>
    <dgm:cxn modelId="{888D800C-C6D9-4F24-A479-00A0BFA77FEA}" type="presParOf" srcId="{F429ED33-6240-4124-A9F1-01B452DACD1B}" destId="{FB9D4F06-65C0-4290-A487-CB8C2A30B29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7EC0EC-2ECC-4EEA-81FD-B05CA861DDA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BD3C5A9-92E1-4248-81A4-A00A34F8A987}">
      <dgm:prSet custT="1"/>
      <dgm:spPr/>
      <dgm:t>
        <a:bodyPr/>
        <a:lstStyle/>
        <a:p>
          <a:r>
            <a:rPr lang="en-US" sz="2400" dirty="0"/>
            <a:t>All of the regions were represented with largest showing from the Sierra Nevada (31%), SF Bay Area (28%), Central Coast (26%), and LA (26%).  The least represented were land trusts working in San Diego and the Inland Deserts.  </a:t>
          </a:r>
        </a:p>
      </dgm:t>
    </dgm:pt>
    <dgm:pt modelId="{29CE8BEE-DBD6-475A-BDB4-CC3B56E5ADB4}" type="parTrans" cxnId="{8DDEBFE3-F1DF-4A62-B558-7961A1033EFA}">
      <dgm:prSet/>
      <dgm:spPr/>
      <dgm:t>
        <a:bodyPr/>
        <a:lstStyle/>
        <a:p>
          <a:endParaRPr lang="en-US"/>
        </a:p>
      </dgm:t>
    </dgm:pt>
    <dgm:pt modelId="{25913399-9DCE-4639-8C08-25BAD430A97B}" type="sibTrans" cxnId="{8DDEBFE3-F1DF-4A62-B558-7961A1033EFA}">
      <dgm:prSet/>
      <dgm:spPr/>
      <dgm:t>
        <a:bodyPr/>
        <a:lstStyle/>
        <a:p>
          <a:endParaRPr lang="en-US"/>
        </a:p>
      </dgm:t>
    </dgm:pt>
    <dgm:pt modelId="{91B6763A-6F6C-49F5-8D6F-702EFE607443}">
      <dgm:prSet custT="1"/>
      <dgm:spPr/>
      <dgm:t>
        <a:bodyPr/>
        <a:lstStyle/>
        <a:p>
          <a:r>
            <a:rPr lang="en-US" sz="2400" dirty="0"/>
            <a:t>Survey respondents have protected nearly 2.3 million acres of land, and they have another 2.1 million acres on deck to protect. </a:t>
          </a:r>
        </a:p>
      </dgm:t>
    </dgm:pt>
    <dgm:pt modelId="{CF4BBAC7-46CA-4503-99AB-BC399DF820AC}" type="parTrans" cxnId="{D55EACEC-A895-42E2-A837-0BCA05D2410A}">
      <dgm:prSet/>
      <dgm:spPr/>
      <dgm:t>
        <a:bodyPr/>
        <a:lstStyle/>
        <a:p>
          <a:endParaRPr lang="en-US"/>
        </a:p>
      </dgm:t>
    </dgm:pt>
    <dgm:pt modelId="{F9D5C89E-C872-4FC5-98E7-C38AE03DD25E}" type="sibTrans" cxnId="{D55EACEC-A895-42E2-A837-0BCA05D2410A}">
      <dgm:prSet/>
      <dgm:spPr/>
      <dgm:t>
        <a:bodyPr/>
        <a:lstStyle/>
        <a:p>
          <a:endParaRPr lang="en-US"/>
        </a:p>
      </dgm:t>
    </dgm:pt>
    <dgm:pt modelId="{713AA7EC-989A-433A-808F-EFDE3DAE11BA}">
      <dgm:prSet custT="1"/>
      <dgm:spPr/>
      <dgm:t>
        <a:bodyPr/>
        <a:lstStyle/>
        <a:p>
          <a:r>
            <a:rPr lang="en-US" sz="2400" dirty="0"/>
            <a:t>The vast majority of land trusts are focused on the key 30 by 30 objectives with 94% working on climate diversity, 85% working on biodiversity, and 70% working on equity (including access to nature).</a:t>
          </a:r>
        </a:p>
      </dgm:t>
    </dgm:pt>
    <dgm:pt modelId="{3A9C561E-D033-4685-A4EF-5E0AFB758787}" type="parTrans" cxnId="{762762C4-0822-45B3-A1B1-287290B33063}">
      <dgm:prSet/>
      <dgm:spPr/>
      <dgm:t>
        <a:bodyPr/>
        <a:lstStyle/>
        <a:p>
          <a:endParaRPr lang="en-US"/>
        </a:p>
      </dgm:t>
    </dgm:pt>
    <dgm:pt modelId="{430057F8-0843-4EB3-A6D1-18037509EEBA}" type="sibTrans" cxnId="{762762C4-0822-45B3-A1B1-287290B33063}">
      <dgm:prSet/>
      <dgm:spPr/>
      <dgm:t>
        <a:bodyPr/>
        <a:lstStyle/>
        <a:p>
          <a:endParaRPr lang="en-US"/>
        </a:p>
      </dgm:t>
    </dgm:pt>
    <dgm:pt modelId="{75D4D6DD-A300-43C5-A98F-576C4E75F065}">
      <dgm:prSet custT="1"/>
      <dgm:spPr/>
      <dgm:t>
        <a:bodyPr/>
        <a:lstStyle/>
        <a:p>
          <a:r>
            <a:rPr lang="en-US" sz="2400" dirty="0"/>
            <a:t>Nearly 80% of land trusts noted that they lack Capital Project/Acquisition Funding.  Half responded need Operations Funding, Endowment Funding, Funding for Outreach, and Funding for Staff.  About a third need training and technical experience and help with stewardship and restoration.  About a quarter need research and monitoring funding and support.</a:t>
          </a:r>
        </a:p>
      </dgm:t>
    </dgm:pt>
    <dgm:pt modelId="{CF67FBD6-6B1C-4E01-B112-216808B6EF4A}" type="parTrans" cxnId="{B7AD7116-4E17-4FCF-97F1-E2162C4538C3}">
      <dgm:prSet/>
      <dgm:spPr/>
      <dgm:t>
        <a:bodyPr/>
        <a:lstStyle/>
        <a:p>
          <a:endParaRPr lang="en-US"/>
        </a:p>
      </dgm:t>
    </dgm:pt>
    <dgm:pt modelId="{020C3589-B835-4D54-881C-0118BD22D823}" type="sibTrans" cxnId="{B7AD7116-4E17-4FCF-97F1-E2162C4538C3}">
      <dgm:prSet/>
      <dgm:spPr/>
      <dgm:t>
        <a:bodyPr/>
        <a:lstStyle/>
        <a:p>
          <a:endParaRPr lang="en-US"/>
        </a:p>
      </dgm:t>
    </dgm:pt>
    <dgm:pt modelId="{1CD5217C-1D8C-4FE5-BA59-7927FF856B40}" type="pres">
      <dgm:prSet presAssocID="{197EC0EC-2ECC-4EEA-81FD-B05CA861DDA1}" presName="linear" presStyleCnt="0">
        <dgm:presLayoutVars>
          <dgm:animLvl val="lvl"/>
          <dgm:resizeHandles val="exact"/>
        </dgm:presLayoutVars>
      </dgm:prSet>
      <dgm:spPr/>
    </dgm:pt>
    <dgm:pt modelId="{7E4D09A6-068A-4B36-9C40-AAB8F14F8CBB}" type="pres">
      <dgm:prSet presAssocID="{0BD3C5A9-92E1-4248-81A4-A00A34F8A987}" presName="parentText" presStyleLbl="node1" presStyleIdx="0" presStyleCnt="4">
        <dgm:presLayoutVars>
          <dgm:chMax val="0"/>
          <dgm:bulletEnabled val="1"/>
        </dgm:presLayoutVars>
      </dgm:prSet>
      <dgm:spPr/>
    </dgm:pt>
    <dgm:pt modelId="{6CBDACD3-8484-49EB-86D5-46AC89834823}" type="pres">
      <dgm:prSet presAssocID="{25913399-9DCE-4639-8C08-25BAD430A97B}" presName="spacer" presStyleCnt="0"/>
      <dgm:spPr/>
    </dgm:pt>
    <dgm:pt modelId="{CDE0050C-2B8F-455E-8187-F6350751560C}" type="pres">
      <dgm:prSet presAssocID="{91B6763A-6F6C-49F5-8D6F-702EFE607443}" presName="parentText" presStyleLbl="node1" presStyleIdx="1" presStyleCnt="4">
        <dgm:presLayoutVars>
          <dgm:chMax val="0"/>
          <dgm:bulletEnabled val="1"/>
        </dgm:presLayoutVars>
      </dgm:prSet>
      <dgm:spPr/>
    </dgm:pt>
    <dgm:pt modelId="{46D1B676-F160-4064-A35F-155EB42EC846}" type="pres">
      <dgm:prSet presAssocID="{F9D5C89E-C872-4FC5-98E7-C38AE03DD25E}" presName="spacer" presStyleCnt="0"/>
      <dgm:spPr/>
    </dgm:pt>
    <dgm:pt modelId="{8E2F3DF8-B68D-4216-B625-B107B787B771}" type="pres">
      <dgm:prSet presAssocID="{713AA7EC-989A-433A-808F-EFDE3DAE11BA}" presName="parentText" presStyleLbl="node1" presStyleIdx="2" presStyleCnt="4">
        <dgm:presLayoutVars>
          <dgm:chMax val="0"/>
          <dgm:bulletEnabled val="1"/>
        </dgm:presLayoutVars>
      </dgm:prSet>
      <dgm:spPr/>
    </dgm:pt>
    <dgm:pt modelId="{DF6EFCD8-C2AE-45A6-8520-191D29EF9AF8}" type="pres">
      <dgm:prSet presAssocID="{430057F8-0843-4EB3-A6D1-18037509EEBA}" presName="spacer" presStyleCnt="0"/>
      <dgm:spPr/>
    </dgm:pt>
    <dgm:pt modelId="{0ABB37EE-8FE3-4C66-B92B-70CC1BA170DC}" type="pres">
      <dgm:prSet presAssocID="{75D4D6DD-A300-43C5-A98F-576C4E75F065}" presName="parentText" presStyleLbl="node1" presStyleIdx="3" presStyleCnt="4">
        <dgm:presLayoutVars>
          <dgm:chMax val="0"/>
          <dgm:bulletEnabled val="1"/>
        </dgm:presLayoutVars>
      </dgm:prSet>
      <dgm:spPr/>
    </dgm:pt>
  </dgm:ptLst>
  <dgm:cxnLst>
    <dgm:cxn modelId="{B7AD7116-4E17-4FCF-97F1-E2162C4538C3}" srcId="{197EC0EC-2ECC-4EEA-81FD-B05CA861DDA1}" destId="{75D4D6DD-A300-43C5-A98F-576C4E75F065}" srcOrd="3" destOrd="0" parTransId="{CF67FBD6-6B1C-4E01-B112-216808B6EF4A}" sibTransId="{020C3589-B835-4D54-881C-0118BD22D823}"/>
    <dgm:cxn modelId="{2523B14F-9ABB-4DCB-8D09-5BA85FC10EFC}" type="presOf" srcId="{91B6763A-6F6C-49F5-8D6F-702EFE607443}" destId="{CDE0050C-2B8F-455E-8187-F6350751560C}" srcOrd="0" destOrd="0" presId="urn:microsoft.com/office/officeart/2005/8/layout/vList2"/>
    <dgm:cxn modelId="{CB21237F-4761-4C02-B335-CA6A282AD28B}" type="presOf" srcId="{713AA7EC-989A-433A-808F-EFDE3DAE11BA}" destId="{8E2F3DF8-B68D-4216-B625-B107B787B771}" srcOrd="0" destOrd="0" presId="urn:microsoft.com/office/officeart/2005/8/layout/vList2"/>
    <dgm:cxn modelId="{A41ED495-2B12-40AC-87E4-11B67FC75201}" type="presOf" srcId="{75D4D6DD-A300-43C5-A98F-576C4E75F065}" destId="{0ABB37EE-8FE3-4C66-B92B-70CC1BA170DC}" srcOrd="0" destOrd="0" presId="urn:microsoft.com/office/officeart/2005/8/layout/vList2"/>
    <dgm:cxn modelId="{92DCBEAE-EDAF-410E-BCE4-4D9BCB750834}" type="presOf" srcId="{197EC0EC-2ECC-4EEA-81FD-B05CA861DDA1}" destId="{1CD5217C-1D8C-4FE5-BA59-7927FF856B40}" srcOrd="0" destOrd="0" presId="urn:microsoft.com/office/officeart/2005/8/layout/vList2"/>
    <dgm:cxn modelId="{762762C4-0822-45B3-A1B1-287290B33063}" srcId="{197EC0EC-2ECC-4EEA-81FD-B05CA861DDA1}" destId="{713AA7EC-989A-433A-808F-EFDE3DAE11BA}" srcOrd="2" destOrd="0" parTransId="{3A9C561E-D033-4685-A4EF-5E0AFB758787}" sibTransId="{430057F8-0843-4EB3-A6D1-18037509EEBA}"/>
    <dgm:cxn modelId="{280F1DD9-BBB0-456B-B34A-B801E2223303}" type="presOf" srcId="{0BD3C5A9-92E1-4248-81A4-A00A34F8A987}" destId="{7E4D09A6-068A-4B36-9C40-AAB8F14F8CBB}" srcOrd="0" destOrd="0" presId="urn:microsoft.com/office/officeart/2005/8/layout/vList2"/>
    <dgm:cxn modelId="{8DDEBFE3-F1DF-4A62-B558-7961A1033EFA}" srcId="{197EC0EC-2ECC-4EEA-81FD-B05CA861DDA1}" destId="{0BD3C5A9-92E1-4248-81A4-A00A34F8A987}" srcOrd="0" destOrd="0" parTransId="{29CE8BEE-DBD6-475A-BDB4-CC3B56E5ADB4}" sibTransId="{25913399-9DCE-4639-8C08-25BAD430A97B}"/>
    <dgm:cxn modelId="{D55EACEC-A895-42E2-A837-0BCA05D2410A}" srcId="{197EC0EC-2ECC-4EEA-81FD-B05CA861DDA1}" destId="{91B6763A-6F6C-49F5-8D6F-702EFE607443}" srcOrd="1" destOrd="0" parTransId="{CF4BBAC7-46CA-4503-99AB-BC399DF820AC}" sibTransId="{F9D5C89E-C872-4FC5-98E7-C38AE03DD25E}"/>
    <dgm:cxn modelId="{0B561255-0ADD-4026-A897-C8E39D2C8381}" type="presParOf" srcId="{1CD5217C-1D8C-4FE5-BA59-7927FF856B40}" destId="{7E4D09A6-068A-4B36-9C40-AAB8F14F8CBB}" srcOrd="0" destOrd="0" presId="urn:microsoft.com/office/officeart/2005/8/layout/vList2"/>
    <dgm:cxn modelId="{B9A43AF9-2952-4BF8-BA4A-FB43B7DC7AFE}" type="presParOf" srcId="{1CD5217C-1D8C-4FE5-BA59-7927FF856B40}" destId="{6CBDACD3-8484-49EB-86D5-46AC89834823}" srcOrd="1" destOrd="0" presId="urn:microsoft.com/office/officeart/2005/8/layout/vList2"/>
    <dgm:cxn modelId="{C5BD4CF3-03EB-42FE-AEA7-7D731DBC3209}" type="presParOf" srcId="{1CD5217C-1D8C-4FE5-BA59-7927FF856B40}" destId="{CDE0050C-2B8F-455E-8187-F6350751560C}" srcOrd="2" destOrd="0" presId="urn:microsoft.com/office/officeart/2005/8/layout/vList2"/>
    <dgm:cxn modelId="{594AC86E-A2A3-4E1B-819F-B2A7CD28D59C}" type="presParOf" srcId="{1CD5217C-1D8C-4FE5-BA59-7927FF856B40}" destId="{46D1B676-F160-4064-A35F-155EB42EC846}" srcOrd="3" destOrd="0" presId="urn:microsoft.com/office/officeart/2005/8/layout/vList2"/>
    <dgm:cxn modelId="{416FF0A0-5D6D-4229-AC3C-B22957FD7153}" type="presParOf" srcId="{1CD5217C-1D8C-4FE5-BA59-7927FF856B40}" destId="{8E2F3DF8-B68D-4216-B625-B107B787B771}" srcOrd="4" destOrd="0" presId="urn:microsoft.com/office/officeart/2005/8/layout/vList2"/>
    <dgm:cxn modelId="{B5D4B93B-86F1-4F3F-AAF7-E6DD5A6D6385}" type="presParOf" srcId="{1CD5217C-1D8C-4FE5-BA59-7927FF856B40}" destId="{DF6EFCD8-C2AE-45A6-8520-191D29EF9AF8}" srcOrd="5" destOrd="0" presId="urn:microsoft.com/office/officeart/2005/8/layout/vList2"/>
    <dgm:cxn modelId="{333C4154-319E-491C-A10B-9721F664C829}" type="presParOf" srcId="{1CD5217C-1D8C-4FE5-BA59-7927FF856B40}" destId="{0ABB37EE-8FE3-4C66-B92B-70CC1BA170D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13DF2C-E938-47D6-9421-8345CD38CEC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3828CA5-0EEB-4EFB-A920-BA661AFD8AAE}">
      <dgm:prSet/>
      <dgm:spPr/>
      <dgm:t>
        <a:bodyPr/>
        <a:lstStyle/>
        <a:p>
          <a:r>
            <a:rPr lang="en-US" dirty="0"/>
            <a:t>There are existing regional workgroups in which many land trusts are engaging.</a:t>
          </a:r>
        </a:p>
      </dgm:t>
    </dgm:pt>
    <dgm:pt modelId="{5853B1F4-500C-48B3-8B89-62D329989BFC}" type="parTrans" cxnId="{32BEBC2F-BF2C-42AF-9456-2832EB5A0ED2}">
      <dgm:prSet/>
      <dgm:spPr/>
      <dgm:t>
        <a:bodyPr/>
        <a:lstStyle/>
        <a:p>
          <a:endParaRPr lang="en-US"/>
        </a:p>
      </dgm:t>
    </dgm:pt>
    <dgm:pt modelId="{C4EBDBAE-196F-4517-9EBF-306FD54F0A83}" type="sibTrans" cxnId="{32BEBC2F-BF2C-42AF-9456-2832EB5A0ED2}">
      <dgm:prSet/>
      <dgm:spPr/>
      <dgm:t>
        <a:bodyPr/>
        <a:lstStyle/>
        <a:p>
          <a:endParaRPr lang="en-US"/>
        </a:p>
      </dgm:t>
    </dgm:pt>
    <dgm:pt modelId="{386522EF-C28B-4001-AE8A-BEFEFA2DEF8D}">
      <dgm:prSet/>
      <dgm:spPr/>
      <dgm:t>
        <a:bodyPr/>
        <a:lstStyle/>
        <a:p>
          <a:r>
            <a:rPr lang="en-US" dirty="0"/>
            <a:t>CCLT is going to prepare comment letter template that we will share with membership for 9/2 deadline.</a:t>
          </a:r>
        </a:p>
      </dgm:t>
    </dgm:pt>
    <dgm:pt modelId="{86DCF3AC-8357-48B2-93ED-D04B63504843}" type="parTrans" cxnId="{896A7D3B-5576-4572-9E02-955109786C0C}">
      <dgm:prSet/>
      <dgm:spPr/>
      <dgm:t>
        <a:bodyPr/>
        <a:lstStyle/>
        <a:p>
          <a:endParaRPr lang="en-US"/>
        </a:p>
      </dgm:t>
    </dgm:pt>
    <dgm:pt modelId="{1ED6AFD5-5270-4B0D-8A28-CDB1FEAEA362}" type="sibTrans" cxnId="{896A7D3B-5576-4572-9E02-955109786C0C}">
      <dgm:prSet/>
      <dgm:spPr/>
      <dgm:t>
        <a:bodyPr/>
        <a:lstStyle/>
        <a:p>
          <a:endParaRPr lang="en-US"/>
        </a:p>
      </dgm:t>
    </dgm:pt>
    <dgm:pt modelId="{071F6A5E-0B79-4CCF-8CC7-67DC90E1C698}">
      <dgm:prSet/>
      <dgm:spPr/>
      <dgm:t>
        <a:bodyPr/>
        <a:lstStyle/>
        <a:p>
          <a:r>
            <a:rPr lang="en-US" dirty="0"/>
            <a:t>We will use survey data</a:t>
          </a:r>
        </a:p>
      </dgm:t>
    </dgm:pt>
    <dgm:pt modelId="{7CC198EE-88DE-4C22-9DD4-8AF00742CF81}" type="parTrans" cxnId="{4A580F8B-1FDD-4ACC-9F1B-C35F7BB142BE}">
      <dgm:prSet/>
      <dgm:spPr/>
      <dgm:t>
        <a:bodyPr/>
        <a:lstStyle/>
        <a:p>
          <a:endParaRPr lang="en-US"/>
        </a:p>
      </dgm:t>
    </dgm:pt>
    <dgm:pt modelId="{72A974D3-037A-4D93-AD1F-6A0AA315D7BC}" type="sibTrans" cxnId="{4A580F8B-1FDD-4ACC-9F1B-C35F7BB142BE}">
      <dgm:prSet/>
      <dgm:spPr/>
      <dgm:t>
        <a:bodyPr/>
        <a:lstStyle/>
        <a:p>
          <a:endParaRPr lang="en-US"/>
        </a:p>
      </dgm:t>
    </dgm:pt>
    <dgm:pt modelId="{F441226A-6228-45B3-B8ED-8574CAE74EEA}">
      <dgm:prSet/>
      <dgm:spPr/>
      <dgm:t>
        <a:bodyPr/>
        <a:lstStyle/>
        <a:p>
          <a:r>
            <a:rPr lang="en-US" dirty="0"/>
            <a:t>Provide guidance on what specifics you should include (e.g.., existing or planned projects).</a:t>
          </a:r>
        </a:p>
      </dgm:t>
    </dgm:pt>
    <dgm:pt modelId="{89FC1439-5252-498A-BE7F-450A16CE1953}" type="parTrans" cxnId="{0B6ABCA0-807F-494B-821F-B8F274916752}">
      <dgm:prSet/>
      <dgm:spPr/>
      <dgm:t>
        <a:bodyPr/>
        <a:lstStyle/>
        <a:p>
          <a:endParaRPr lang="en-US"/>
        </a:p>
      </dgm:t>
    </dgm:pt>
    <dgm:pt modelId="{14171A9E-E5EE-42DE-A4BF-A5DD088F4224}" type="sibTrans" cxnId="{0B6ABCA0-807F-494B-821F-B8F274916752}">
      <dgm:prSet/>
      <dgm:spPr/>
      <dgm:t>
        <a:bodyPr/>
        <a:lstStyle/>
        <a:p>
          <a:endParaRPr lang="en-US"/>
        </a:p>
      </dgm:t>
    </dgm:pt>
    <dgm:pt modelId="{0EE52476-B1E7-41D7-924A-F7E5D24DF25B}">
      <dgm:prSet/>
      <dgm:spPr/>
      <dgm:t>
        <a:bodyPr/>
        <a:lstStyle/>
        <a:p>
          <a:r>
            <a:rPr lang="en-US" dirty="0"/>
            <a:t>Focus on how Land Trusts are critical to meet 30 by 30 and Climate Smart Land Goals &amp; how state can help Land Trusts meet these goals.</a:t>
          </a:r>
        </a:p>
      </dgm:t>
    </dgm:pt>
    <dgm:pt modelId="{07BB52C1-468F-46D0-AD2C-B942260E00E3}" type="parTrans" cxnId="{B239B341-07B8-4D5D-8661-F36E9AE642C6}">
      <dgm:prSet/>
      <dgm:spPr/>
      <dgm:t>
        <a:bodyPr/>
        <a:lstStyle/>
        <a:p>
          <a:endParaRPr lang="en-US"/>
        </a:p>
      </dgm:t>
    </dgm:pt>
    <dgm:pt modelId="{76F5AA6E-2B7B-49E4-A6FC-10BA5A23145A}" type="sibTrans" cxnId="{B239B341-07B8-4D5D-8661-F36E9AE642C6}">
      <dgm:prSet/>
      <dgm:spPr/>
      <dgm:t>
        <a:bodyPr/>
        <a:lstStyle/>
        <a:p>
          <a:endParaRPr lang="en-US"/>
        </a:p>
      </dgm:t>
    </dgm:pt>
    <dgm:pt modelId="{023B5236-8942-49B9-A671-9F8F477F0972}" type="pres">
      <dgm:prSet presAssocID="{5013DF2C-E938-47D6-9421-8345CD38CECC}" presName="linear" presStyleCnt="0">
        <dgm:presLayoutVars>
          <dgm:animLvl val="lvl"/>
          <dgm:resizeHandles val="exact"/>
        </dgm:presLayoutVars>
      </dgm:prSet>
      <dgm:spPr/>
    </dgm:pt>
    <dgm:pt modelId="{FF2BB666-DDA7-49CF-937B-E5A32116C7C4}" type="pres">
      <dgm:prSet presAssocID="{33828CA5-0EEB-4EFB-A920-BA661AFD8AAE}" presName="parentText" presStyleLbl="node1" presStyleIdx="0" presStyleCnt="2">
        <dgm:presLayoutVars>
          <dgm:chMax val="0"/>
          <dgm:bulletEnabled val="1"/>
        </dgm:presLayoutVars>
      </dgm:prSet>
      <dgm:spPr/>
    </dgm:pt>
    <dgm:pt modelId="{76DEF928-6537-41E3-835F-A01251FC9FF0}" type="pres">
      <dgm:prSet presAssocID="{C4EBDBAE-196F-4517-9EBF-306FD54F0A83}" presName="spacer" presStyleCnt="0"/>
      <dgm:spPr/>
    </dgm:pt>
    <dgm:pt modelId="{75F181DD-85AF-450C-AFE2-ACA3F4DF9898}" type="pres">
      <dgm:prSet presAssocID="{386522EF-C28B-4001-AE8A-BEFEFA2DEF8D}" presName="parentText" presStyleLbl="node1" presStyleIdx="1" presStyleCnt="2">
        <dgm:presLayoutVars>
          <dgm:chMax val="0"/>
          <dgm:bulletEnabled val="1"/>
        </dgm:presLayoutVars>
      </dgm:prSet>
      <dgm:spPr/>
    </dgm:pt>
    <dgm:pt modelId="{FABA46E4-4D1B-4DE6-B15B-309DB9E49DDA}" type="pres">
      <dgm:prSet presAssocID="{386522EF-C28B-4001-AE8A-BEFEFA2DEF8D}" presName="childText" presStyleLbl="revTx" presStyleIdx="0" presStyleCnt="1">
        <dgm:presLayoutVars>
          <dgm:bulletEnabled val="1"/>
        </dgm:presLayoutVars>
      </dgm:prSet>
      <dgm:spPr/>
    </dgm:pt>
  </dgm:ptLst>
  <dgm:cxnLst>
    <dgm:cxn modelId="{330ED20D-26D5-4303-BDF5-51D16EB98B2A}" type="presOf" srcId="{33828CA5-0EEB-4EFB-A920-BA661AFD8AAE}" destId="{FF2BB666-DDA7-49CF-937B-E5A32116C7C4}" srcOrd="0" destOrd="0" presId="urn:microsoft.com/office/officeart/2005/8/layout/vList2"/>
    <dgm:cxn modelId="{32BEBC2F-BF2C-42AF-9456-2832EB5A0ED2}" srcId="{5013DF2C-E938-47D6-9421-8345CD38CECC}" destId="{33828CA5-0EEB-4EFB-A920-BA661AFD8AAE}" srcOrd="0" destOrd="0" parTransId="{5853B1F4-500C-48B3-8B89-62D329989BFC}" sibTransId="{C4EBDBAE-196F-4517-9EBF-306FD54F0A83}"/>
    <dgm:cxn modelId="{15F58231-BE12-4A14-9C04-74C8332A77C1}" type="presOf" srcId="{5013DF2C-E938-47D6-9421-8345CD38CECC}" destId="{023B5236-8942-49B9-A671-9F8F477F0972}" srcOrd="0" destOrd="0" presId="urn:microsoft.com/office/officeart/2005/8/layout/vList2"/>
    <dgm:cxn modelId="{896A7D3B-5576-4572-9E02-955109786C0C}" srcId="{5013DF2C-E938-47D6-9421-8345CD38CECC}" destId="{386522EF-C28B-4001-AE8A-BEFEFA2DEF8D}" srcOrd="1" destOrd="0" parTransId="{86DCF3AC-8357-48B2-93ED-D04B63504843}" sibTransId="{1ED6AFD5-5270-4B0D-8A28-CDB1FEAEA362}"/>
    <dgm:cxn modelId="{B239B341-07B8-4D5D-8661-F36E9AE642C6}" srcId="{386522EF-C28B-4001-AE8A-BEFEFA2DEF8D}" destId="{0EE52476-B1E7-41D7-924A-F7E5D24DF25B}" srcOrd="2" destOrd="0" parTransId="{07BB52C1-468F-46D0-AD2C-B942260E00E3}" sibTransId="{76F5AA6E-2B7B-49E4-A6FC-10BA5A23145A}"/>
    <dgm:cxn modelId="{5811BA6A-18C0-435E-9B8E-8C9860D029B0}" type="presOf" srcId="{0EE52476-B1E7-41D7-924A-F7E5D24DF25B}" destId="{FABA46E4-4D1B-4DE6-B15B-309DB9E49DDA}" srcOrd="0" destOrd="2" presId="urn:microsoft.com/office/officeart/2005/8/layout/vList2"/>
    <dgm:cxn modelId="{4A580F8B-1FDD-4ACC-9F1B-C35F7BB142BE}" srcId="{386522EF-C28B-4001-AE8A-BEFEFA2DEF8D}" destId="{071F6A5E-0B79-4CCF-8CC7-67DC90E1C698}" srcOrd="0" destOrd="0" parTransId="{7CC198EE-88DE-4C22-9DD4-8AF00742CF81}" sibTransId="{72A974D3-037A-4D93-AD1F-6A0AA315D7BC}"/>
    <dgm:cxn modelId="{A620748B-A1FF-45D2-AC32-B699B44E6A65}" type="presOf" srcId="{386522EF-C28B-4001-AE8A-BEFEFA2DEF8D}" destId="{75F181DD-85AF-450C-AFE2-ACA3F4DF9898}" srcOrd="0" destOrd="0" presId="urn:microsoft.com/office/officeart/2005/8/layout/vList2"/>
    <dgm:cxn modelId="{0B6ABCA0-807F-494B-821F-B8F274916752}" srcId="{386522EF-C28B-4001-AE8A-BEFEFA2DEF8D}" destId="{F441226A-6228-45B3-B8ED-8574CAE74EEA}" srcOrd="1" destOrd="0" parTransId="{89FC1439-5252-498A-BE7F-450A16CE1953}" sibTransId="{14171A9E-E5EE-42DE-A4BF-A5DD088F4224}"/>
    <dgm:cxn modelId="{81B70BD0-66A7-4665-81E0-27700580B422}" type="presOf" srcId="{F441226A-6228-45B3-B8ED-8574CAE74EEA}" destId="{FABA46E4-4D1B-4DE6-B15B-309DB9E49DDA}" srcOrd="0" destOrd="1" presId="urn:microsoft.com/office/officeart/2005/8/layout/vList2"/>
    <dgm:cxn modelId="{73281AD5-7B1A-466B-8E4E-F48C2BE99F26}" type="presOf" srcId="{071F6A5E-0B79-4CCF-8CC7-67DC90E1C698}" destId="{FABA46E4-4D1B-4DE6-B15B-309DB9E49DDA}" srcOrd="0" destOrd="0" presId="urn:microsoft.com/office/officeart/2005/8/layout/vList2"/>
    <dgm:cxn modelId="{37F40967-F5BD-43B9-8468-BC871950D8FC}" type="presParOf" srcId="{023B5236-8942-49B9-A671-9F8F477F0972}" destId="{FF2BB666-DDA7-49CF-937B-E5A32116C7C4}" srcOrd="0" destOrd="0" presId="urn:microsoft.com/office/officeart/2005/8/layout/vList2"/>
    <dgm:cxn modelId="{BAE11A81-4235-4305-A7C3-FC829E93660A}" type="presParOf" srcId="{023B5236-8942-49B9-A671-9F8F477F0972}" destId="{76DEF928-6537-41E3-835F-A01251FC9FF0}" srcOrd="1" destOrd="0" presId="urn:microsoft.com/office/officeart/2005/8/layout/vList2"/>
    <dgm:cxn modelId="{0E01097B-011C-4AEE-8F9C-ED3E47B0B4DA}" type="presParOf" srcId="{023B5236-8942-49B9-A671-9F8F477F0972}" destId="{75F181DD-85AF-450C-AFE2-ACA3F4DF9898}" srcOrd="2" destOrd="0" presId="urn:microsoft.com/office/officeart/2005/8/layout/vList2"/>
    <dgm:cxn modelId="{D6A4856C-4A2B-4958-9350-642CEF05E7A1}" type="presParOf" srcId="{023B5236-8942-49B9-A671-9F8F477F0972}" destId="{FABA46E4-4D1B-4DE6-B15B-309DB9E49DD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4BADD-5850-42F8-86E6-8FAD94E8ECD1}">
      <dsp:nvSpPr>
        <dsp:cNvPr id="0" name=""/>
        <dsp:cNvSpPr/>
      </dsp:nvSpPr>
      <dsp:spPr>
        <a:xfrm>
          <a:off x="0" y="4501"/>
          <a:ext cx="11410376" cy="5551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7BCD61-0C43-4801-B3E6-E8A0D37B903D}">
      <dsp:nvSpPr>
        <dsp:cNvPr id="0" name=""/>
        <dsp:cNvSpPr/>
      </dsp:nvSpPr>
      <dsp:spPr>
        <a:xfrm>
          <a:off x="167922" y="129402"/>
          <a:ext cx="305612" cy="3053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B60D14-0789-489B-BBA3-DD2679D9D023}">
      <dsp:nvSpPr>
        <dsp:cNvPr id="0" name=""/>
        <dsp:cNvSpPr/>
      </dsp:nvSpPr>
      <dsp:spPr>
        <a:xfrm>
          <a:off x="641458" y="4501"/>
          <a:ext cx="10749488" cy="589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422" tIns="62422" rIns="62422" bIns="62422" numCol="1" spcCol="1270" anchor="ctr" anchorCtr="0">
          <a:noAutofit/>
        </a:bodyPr>
        <a:lstStyle/>
        <a:p>
          <a:pPr marL="0" lvl="0" indent="0" algn="l" defTabSz="1422400">
            <a:lnSpc>
              <a:spcPct val="100000"/>
            </a:lnSpc>
            <a:spcBef>
              <a:spcPct val="0"/>
            </a:spcBef>
            <a:spcAft>
              <a:spcPct val="35000"/>
            </a:spcAft>
            <a:buNone/>
          </a:pPr>
          <a:r>
            <a:rPr lang="en-US" sz="3200" kern="1200" dirty="0"/>
            <a:t>ATTEND THE TOPICAL WORKSHOPS</a:t>
          </a:r>
          <a:r>
            <a:rPr lang="en-US" sz="1900" kern="1200" dirty="0"/>
            <a:t>.</a:t>
          </a:r>
        </a:p>
      </dsp:txBody>
      <dsp:txXfrm>
        <a:off x="641458" y="4501"/>
        <a:ext cx="10749488" cy="589811"/>
      </dsp:txXfrm>
    </dsp:sp>
    <dsp:sp modelId="{30C2F535-4A72-4C00-B39A-F29AA273F07B}">
      <dsp:nvSpPr>
        <dsp:cNvPr id="0" name=""/>
        <dsp:cNvSpPr/>
      </dsp:nvSpPr>
      <dsp:spPr>
        <a:xfrm>
          <a:off x="0" y="741765"/>
          <a:ext cx="11410376" cy="5551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1B6B09-43AB-48D7-BAD4-944B8824C5F3}">
      <dsp:nvSpPr>
        <dsp:cNvPr id="0" name=""/>
        <dsp:cNvSpPr/>
      </dsp:nvSpPr>
      <dsp:spPr>
        <a:xfrm>
          <a:off x="167922" y="866667"/>
          <a:ext cx="305612" cy="3053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21D7FA-BCAE-4C43-9AE4-FBFA992A6CDD}">
      <dsp:nvSpPr>
        <dsp:cNvPr id="0" name=""/>
        <dsp:cNvSpPr/>
      </dsp:nvSpPr>
      <dsp:spPr>
        <a:xfrm>
          <a:off x="641458" y="741765"/>
          <a:ext cx="10749488" cy="589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422" tIns="62422" rIns="62422" bIns="62422" numCol="1" spcCol="1270" anchor="ctr" anchorCtr="0">
          <a:noAutofit/>
        </a:bodyPr>
        <a:lstStyle/>
        <a:p>
          <a:pPr marL="0" lvl="0" indent="0" algn="l" defTabSz="1422400">
            <a:lnSpc>
              <a:spcPct val="100000"/>
            </a:lnSpc>
            <a:spcBef>
              <a:spcPct val="0"/>
            </a:spcBef>
            <a:spcAft>
              <a:spcPct val="35000"/>
            </a:spcAft>
            <a:buNone/>
          </a:pPr>
          <a:r>
            <a:rPr lang="en-US" sz="3200" kern="1200" dirty="0"/>
            <a:t>FILL OUT THE CCLT SURVEY: </a:t>
          </a:r>
          <a:r>
            <a:rPr lang="en-US" sz="3200" kern="1200" dirty="0">
              <a:hlinkClick xmlns:r="http://schemas.openxmlformats.org/officeDocument/2006/relationships" r:id="rId5"/>
            </a:rPr>
            <a:t>https://forms.gle/SQotGXNqbmLkXYzT7</a:t>
          </a:r>
          <a:endParaRPr lang="en-US" sz="3200" kern="1200" dirty="0"/>
        </a:p>
      </dsp:txBody>
      <dsp:txXfrm>
        <a:off x="641458" y="741765"/>
        <a:ext cx="10749488" cy="589811"/>
      </dsp:txXfrm>
    </dsp:sp>
    <dsp:sp modelId="{8E3E6D26-DB80-42C3-BF15-E6E9638CDFEF}">
      <dsp:nvSpPr>
        <dsp:cNvPr id="0" name=""/>
        <dsp:cNvSpPr/>
      </dsp:nvSpPr>
      <dsp:spPr>
        <a:xfrm>
          <a:off x="0" y="1463042"/>
          <a:ext cx="11410376" cy="5551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82DE10-3EDD-41B3-94FD-F3AAA6428834}">
      <dsp:nvSpPr>
        <dsp:cNvPr id="0" name=""/>
        <dsp:cNvSpPr/>
      </dsp:nvSpPr>
      <dsp:spPr>
        <a:xfrm>
          <a:off x="167922" y="1603931"/>
          <a:ext cx="305612" cy="305314"/>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B8CD6C-489F-4CC0-A3A0-348A685B60B4}">
      <dsp:nvSpPr>
        <dsp:cNvPr id="0" name=""/>
        <dsp:cNvSpPr/>
      </dsp:nvSpPr>
      <dsp:spPr>
        <a:xfrm>
          <a:off x="641458" y="1479030"/>
          <a:ext cx="10749488" cy="589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422" tIns="62422" rIns="62422" bIns="62422" numCol="1" spcCol="1270" anchor="ctr" anchorCtr="0">
          <a:noAutofit/>
        </a:bodyPr>
        <a:lstStyle/>
        <a:p>
          <a:pPr marL="0" lvl="0" indent="0" algn="l" defTabSz="1422400">
            <a:lnSpc>
              <a:spcPct val="100000"/>
            </a:lnSpc>
            <a:spcBef>
              <a:spcPct val="0"/>
            </a:spcBef>
            <a:spcAft>
              <a:spcPct val="35000"/>
            </a:spcAft>
            <a:buNone/>
          </a:pPr>
          <a:r>
            <a:rPr lang="en-US" sz="3200" kern="1200" dirty="0"/>
            <a:t>Sept. 2</a:t>
          </a:r>
          <a:r>
            <a:rPr lang="en-US" sz="3200" kern="1200" baseline="30000" dirty="0"/>
            <a:t>nd</a:t>
          </a:r>
          <a:r>
            <a:rPr lang="en-US" sz="3200" kern="1200" dirty="0"/>
            <a:t> Deadline for comment letters</a:t>
          </a:r>
        </a:p>
      </dsp:txBody>
      <dsp:txXfrm>
        <a:off x="641458" y="1479030"/>
        <a:ext cx="10749488" cy="589811"/>
      </dsp:txXfrm>
    </dsp:sp>
    <dsp:sp modelId="{1B044F1C-0FEF-49CF-AD42-D8436F2A1E7C}">
      <dsp:nvSpPr>
        <dsp:cNvPr id="0" name=""/>
        <dsp:cNvSpPr/>
      </dsp:nvSpPr>
      <dsp:spPr>
        <a:xfrm>
          <a:off x="0" y="2281132"/>
          <a:ext cx="11410376" cy="5551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4B2B44-6CBE-45B3-91F4-F607C567D829}">
      <dsp:nvSpPr>
        <dsp:cNvPr id="0" name=""/>
        <dsp:cNvSpPr/>
      </dsp:nvSpPr>
      <dsp:spPr>
        <a:xfrm>
          <a:off x="167922" y="2341195"/>
          <a:ext cx="305612" cy="305314"/>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DAED2E-751D-40DB-961E-8BD88677C6FD}">
      <dsp:nvSpPr>
        <dsp:cNvPr id="0" name=""/>
        <dsp:cNvSpPr/>
      </dsp:nvSpPr>
      <dsp:spPr>
        <a:xfrm>
          <a:off x="641458" y="2216294"/>
          <a:ext cx="10749488" cy="589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422" tIns="62422" rIns="62422" bIns="62422" numCol="1" spcCol="1270" anchor="ctr" anchorCtr="0">
          <a:noAutofit/>
        </a:bodyPr>
        <a:lstStyle/>
        <a:p>
          <a:pPr marL="0" lvl="0" indent="0" algn="l" defTabSz="1422400">
            <a:lnSpc>
              <a:spcPct val="100000"/>
            </a:lnSpc>
            <a:spcBef>
              <a:spcPct val="0"/>
            </a:spcBef>
            <a:spcAft>
              <a:spcPct val="35000"/>
            </a:spcAft>
            <a:buNone/>
          </a:pPr>
          <a:r>
            <a:rPr lang="en-US" sz="3200" kern="1200" dirty="0"/>
            <a:t>Submit data to CA NATURE: </a:t>
          </a:r>
          <a:r>
            <a:rPr lang="en-US" sz="3200" kern="1200" dirty="0">
              <a:hlinkClick xmlns:r="http://schemas.openxmlformats.org/officeDocument/2006/relationships" r:id="rId10"/>
            </a:rPr>
            <a:t>https://survey123.arcgis.com/share/99022fdc5542478d81a1168c9fdb1b17</a:t>
          </a:r>
          <a:endParaRPr lang="en-US" sz="3200" kern="1200" dirty="0"/>
        </a:p>
      </dsp:txBody>
      <dsp:txXfrm>
        <a:off x="641458" y="2216294"/>
        <a:ext cx="10749488" cy="589811"/>
      </dsp:txXfrm>
    </dsp:sp>
    <dsp:sp modelId="{00B89C72-3DDE-4620-A683-DA66F2A38F8A}">
      <dsp:nvSpPr>
        <dsp:cNvPr id="0" name=""/>
        <dsp:cNvSpPr/>
      </dsp:nvSpPr>
      <dsp:spPr>
        <a:xfrm>
          <a:off x="0" y="2981065"/>
          <a:ext cx="11410376" cy="5551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46EA3A-0DD2-4142-9CA0-8210C5099ACD}">
      <dsp:nvSpPr>
        <dsp:cNvPr id="0" name=""/>
        <dsp:cNvSpPr/>
      </dsp:nvSpPr>
      <dsp:spPr>
        <a:xfrm>
          <a:off x="167922" y="3078460"/>
          <a:ext cx="305612" cy="30531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9D4F06-65C0-4290-A487-CB8C2A30B29C}">
      <dsp:nvSpPr>
        <dsp:cNvPr id="0" name=""/>
        <dsp:cNvSpPr/>
      </dsp:nvSpPr>
      <dsp:spPr>
        <a:xfrm>
          <a:off x="641458" y="2953559"/>
          <a:ext cx="10749488" cy="589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422" tIns="62422" rIns="62422" bIns="62422" numCol="1" spcCol="1270" anchor="ctr" anchorCtr="0">
          <a:noAutofit/>
        </a:bodyPr>
        <a:lstStyle/>
        <a:p>
          <a:pPr marL="0" lvl="0" indent="0" algn="l" defTabSz="1422400">
            <a:lnSpc>
              <a:spcPct val="100000"/>
            </a:lnSpc>
            <a:spcBef>
              <a:spcPct val="0"/>
            </a:spcBef>
            <a:spcAft>
              <a:spcPct val="35000"/>
            </a:spcAft>
            <a:buNone/>
          </a:pPr>
          <a:r>
            <a:rPr lang="en-US" sz="3200" kern="1200" dirty="0"/>
            <a:t>Review &amp; Comment on the draft reports</a:t>
          </a:r>
        </a:p>
      </dsp:txBody>
      <dsp:txXfrm>
        <a:off x="641458" y="2953559"/>
        <a:ext cx="10749488" cy="5898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D09A6-068A-4B36-9C40-AAB8F14F8CBB}">
      <dsp:nvSpPr>
        <dsp:cNvPr id="0" name=""/>
        <dsp:cNvSpPr/>
      </dsp:nvSpPr>
      <dsp:spPr>
        <a:xfrm>
          <a:off x="0" y="3963"/>
          <a:ext cx="6900512" cy="162560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All of the regions were represented with largest showing from the Sierra Nevada (31%), SF Bay Area (28%), Central Coast (26%), and LA (26%).  The least represented were land trusts working in San Diego and the Inland Deserts.  </a:t>
          </a:r>
        </a:p>
      </dsp:txBody>
      <dsp:txXfrm>
        <a:off x="79355" y="83318"/>
        <a:ext cx="6741802" cy="1466893"/>
      </dsp:txXfrm>
    </dsp:sp>
    <dsp:sp modelId="{CDE0050C-2B8F-455E-8187-F6350751560C}">
      <dsp:nvSpPr>
        <dsp:cNvPr id="0" name=""/>
        <dsp:cNvSpPr/>
      </dsp:nvSpPr>
      <dsp:spPr>
        <a:xfrm>
          <a:off x="0" y="1640999"/>
          <a:ext cx="6900512" cy="1625603"/>
        </a:xfrm>
        <a:prstGeom prst="roundRect">
          <a:avLst/>
        </a:prstGeom>
        <a:solidFill>
          <a:schemeClr val="accent5">
            <a:hueOff val="498268"/>
            <a:satOff val="139"/>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Survey respondents have protected nearly 2.3 million acres of land, and they have another 2.1 million acres on deck to protect. </a:t>
          </a:r>
        </a:p>
      </dsp:txBody>
      <dsp:txXfrm>
        <a:off x="79355" y="1720354"/>
        <a:ext cx="6741802" cy="1466893"/>
      </dsp:txXfrm>
    </dsp:sp>
    <dsp:sp modelId="{8E2F3DF8-B68D-4216-B625-B107B787B771}">
      <dsp:nvSpPr>
        <dsp:cNvPr id="0" name=""/>
        <dsp:cNvSpPr/>
      </dsp:nvSpPr>
      <dsp:spPr>
        <a:xfrm>
          <a:off x="0" y="3278035"/>
          <a:ext cx="6900512" cy="1625603"/>
        </a:xfrm>
        <a:prstGeom prst="roundRect">
          <a:avLst/>
        </a:prstGeom>
        <a:solidFill>
          <a:schemeClr val="accent5">
            <a:hueOff val="996536"/>
            <a:satOff val="279"/>
            <a:lumOff val="-47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The vast majority of land trusts are focused on the key 30 by 30 objectives with 94% working on climate diversity, 85% working on biodiversity, and 70% working on equity (including access to nature).</a:t>
          </a:r>
        </a:p>
      </dsp:txBody>
      <dsp:txXfrm>
        <a:off x="79355" y="3357390"/>
        <a:ext cx="6741802" cy="1466893"/>
      </dsp:txXfrm>
    </dsp:sp>
    <dsp:sp modelId="{0ABB37EE-8FE3-4C66-B92B-70CC1BA170DC}">
      <dsp:nvSpPr>
        <dsp:cNvPr id="0" name=""/>
        <dsp:cNvSpPr/>
      </dsp:nvSpPr>
      <dsp:spPr>
        <a:xfrm>
          <a:off x="0" y="4915071"/>
          <a:ext cx="6900512" cy="1625603"/>
        </a:xfrm>
        <a:prstGeom prst="roundRect">
          <a:avLst/>
        </a:prstGeom>
        <a:solidFill>
          <a:schemeClr val="accent5">
            <a:hueOff val="1494804"/>
            <a:satOff val="418"/>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Nearly 80% of land trusts noted that they lack Capital Project/Acquisition Funding.  Half responded need Operations Funding, Endowment Funding, Funding for Outreach, and Funding for Staff.  About a third need training and technical experience and help with stewardship and restoration.  About a quarter need research and monitoring funding and support.</a:t>
          </a:r>
        </a:p>
      </dsp:txBody>
      <dsp:txXfrm>
        <a:off x="79355" y="4994426"/>
        <a:ext cx="6741802" cy="14668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BB666-DDA7-49CF-937B-E5A32116C7C4}">
      <dsp:nvSpPr>
        <dsp:cNvPr id="0" name=""/>
        <dsp:cNvSpPr/>
      </dsp:nvSpPr>
      <dsp:spPr>
        <a:xfrm>
          <a:off x="0" y="21810"/>
          <a:ext cx="6900512" cy="15116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There are existing regional workgroups in which many land trusts are engaging.</a:t>
          </a:r>
        </a:p>
      </dsp:txBody>
      <dsp:txXfrm>
        <a:off x="73792" y="95602"/>
        <a:ext cx="6752928" cy="1364056"/>
      </dsp:txXfrm>
    </dsp:sp>
    <dsp:sp modelId="{75F181DD-85AF-450C-AFE2-ACA3F4DF9898}">
      <dsp:nvSpPr>
        <dsp:cNvPr id="0" name=""/>
        <dsp:cNvSpPr/>
      </dsp:nvSpPr>
      <dsp:spPr>
        <a:xfrm>
          <a:off x="0" y="1642890"/>
          <a:ext cx="6900512" cy="1511640"/>
        </a:xfrm>
        <a:prstGeom prst="roundRect">
          <a:avLst/>
        </a:prstGeom>
        <a:solidFill>
          <a:schemeClr val="accent2">
            <a:hueOff val="3015850"/>
            <a:satOff val="5677"/>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CCLT is going to prepare comment letter template that we will share with membership for 9/2 deadline.</a:t>
          </a:r>
        </a:p>
      </dsp:txBody>
      <dsp:txXfrm>
        <a:off x="73792" y="1716682"/>
        <a:ext cx="6752928" cy="1364056"/>
      </dsp:txXfrm>
    </dsp:sp>
    <dsp:sp modelId="{FABA46E4-4D1B-4DE6-B15B-309DB9E49DDA}">
      <dsp:nvSpPr>
        <dsp:cNvPr id="0" name=""/>
        <dsp:cNvSpPr/>
      </dsp:nvSpPr>
      <dsp:spPr>
        <a:xfrm>
          <a:off x="0" y="3154530"/>
          <a:ext cx="6900512" cy="2359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48260" rIns="270256" bIns="4826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t>We will use survey data</a:t>
          </a:r>
        </a:p>
        <a:p>
          <a:pPr marL="285750" lvl="1" indent="-285750" algn="l" defTabSz="1333500">
            <a:lnSpc>
              <a:spcPct val="90000"/>
            </a:lnSpc>
            <a:spcBef>
              <a:spcPct val="0"/>
            </a:spcBef>
            <a:spcAft>
              <a:spcPct val="20000"/>
            </a:spcAft>
            <a:buChar char="•"/>
          </a:pPr>
          <a:r>
            <a:rPr lang="en-US" sz="3000" kern="1200" dirty="0"/>
            <a:t>Provide guidance on what specifics you should include (e.g.., existing or planned projects).</a:t>
          </a:r>
        </a:p>
        <a:p>
          <a:pPr marL="285750" lvl="1" indent="-285750" algn="l" defTabSz="1333500">
            <a:lnSpc>
              <a:spcPct val="90000"/>
            </a:lnSpc>
            <a:spcBef>
              <a:spcPct val="0"/>
            </a:spcBef>
            <a:spcAft>
              <a:spcPct val="20000"/>
            </a:spcAft>
            <a:buChar char="•"/>
          </a:pPr>
          <a:r>
            <a:rPr lang="en-US" sz="3000" kern="1200" dirty="0"/>
            <a:t>Focus on how Land Trusts are critical to meet 30 by 30 and Climate Smart Land Goals &amp; how state can help Land Trusts meet these goals.</a:t>
          </a:r>
        </a:p>
      </dsp:txBody>
      <dsp:txXfrm>
        <a:off x="0" y="3154530"/>
        <a:ext cx="6900512" cy="23598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5T19:48:29.536"/>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25T20:02:43.928"/>
    </inkml:context>
    <inkml:brush xml:id="br0">
      <inkml:brushProperty name="width" value="0.1" units="cm"/>
      <inkml:brushProperty name="height" value="0.1" units="cm"/>
      <inkml:brushProperty name="color" value="#FFFFFF"/>
    </inkml:brush>
  </inkml:definitions>
  <inkml:trace contextRef="#ctx0" brushRef="#br0">1 0 128,'0'6'0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B97CB14A-580C-4B21-ABB3-745D75E10674}" type="datetimeFigureOut">
              <a:rPr lang="en-US" smtClean="0"/>
              <a:t>7/26/2021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1D4C7A8-9498-4356-ADA9-84974460A9E1}" type="slidenum">
              <a:rPr lang="en-US" smtClean="0"/>
              <a:t>‹#›</a:t>
            </a:fld>
            <a:endParaRPr lang="en-US"/>
          </a:p>
        </p:txBody>
      </p:sp>
    </p:spTree>
    <p:extLst>
      <p:ext uri="{BB962C8B-B14F-4D97-AF65-F5344CB8AC3E}">
        <p14:creationId xmlns:p14="http://schemas.microsoft.com/office/powerpoint/2010/main" val="2126384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D4C7A8-9498-4356-ADA9-84974460A9E1}" type="slidenum">
              <a:rPr lang="en-US" smtClean="0"/>
              <a:t>1</a:t>
            </a:fld>
            <a:endParaRPr lang="en-US"/>
          </a:p>
        </p:txBody>
      </p:sp>
    </p:spTree>
    <p:extLst>
      <p:ext uri="{BB962C8B-B14F-4D97-AF65-F5344CB8AC3E}">
        <p14:creationId xmlns:p14="http://schemas.microsoft.com/office/powerpoint/2010/main" val="1762451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D4C7A8-9498-4356-ADA9-84974460A9E1}" type="slidenum">
              <a:rPr lang="en-US" smtClean="0"/>
              <a:t>10</a:t>
            </a:fld>
            <a:endParaRPr lang="en-US"/>
          </a:p>
        </p:txBody>
      </p:sp>
    </p:spTree>
    <p:extLst>
      <p:ext uri="{BB962C8B-B14F-4D97-AF65-F5344CB8AC3E}">
        <p14:creationId xmlns:p14="http://schemas.microsoft.com/office/powerpoint/2010/main" val="3819417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October 2020, Governor Newsom’s issued an Executive Order directing state agencies to advance strategies to conserve at least 30 percent of California’s land and waters by 2030 in a way that preserves biodiversity and natural resources, expands equitable access to outdoor lands and recreation, promotes nature-based solutions to address climate change, and maintains California’s economic prosperity. </a:t>
            </a:r>
          </a:p>
          <a:p>
            <a:endParaRPr lang="en-US" dirty="0"/>
          </a:p>
          <a:p>
            <a:r>
              <a:rPr lang="en-US" dirty="0"/>
              <a:t>This executive order will guide agency decisions for the duration of this Administration and likely well beyond – particularly when you consider that the Biden Administration has issues a similar order at the federal level and directed its agencies to identify how the federal government can meet this goal on the national level.</a:t>
            </a:r>
          </a:p>
          <a:p>
            <a:endParaRPr lang="en-US" dirty="0"/>
          </a:p>
          <a:p>
            <a:r>
              <a:rPr lang="en-US" dirty="0"/>
              <a:t>As background, the 30 by 30 goal came from leading scientists who looked at the current crises from extinctions and climate change.  They determined that if humans are to have any hope of surviving, we will need to protect 50% of our planet’s lands and waters by 2050.  The 30 by 30 goal is a step-down, interim goal.</a:t>
            </a:r>
          </a:p>
        </p:txBody>
      </p:sp>
      <p:sp>
        <p:nvSpPr>
          <p:cNvPr id="4" name="Slide Number Placeholder 3"/>
          <p:cNvSpPr>
            <a:spLocks noGrp="1"/>
          </p:cNvSpPr>
          <p:nvPr>
            <p:ph type="sldNum" sz="quarter" idx="5"/>
          </p:nvPr>
        </p:nvSpPr>
        <p:spPr/>
        <p:txBody>
          <a:bodyPr/>
          <a:lstStyle/>
          <a:p>
            <a:fld id="{B1D4C7A8-9498-4356-ADA9-84974460A9E1}" type="slidenum">
              <a:rPr lang="en-US" smtClean="0"/>
              <a:t>2</a:t>
            </a:fld>
            <a:endParaRPr lang="en-US"/>
          </a:p>
        </p:txBody>
      </p:sp>
    </p:spTree>
    <p:extLst>
      <p:ext uri="{BB962C8B-B14F-4D97-AF65-F5344CB8AC3E}">
        <p14:creationId xmlns:p14="http://schemas.microsoft.com/office/powerpoint/2010/main" val="1234221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29725"/>
            <a:ext cx="5681980" cy="4723223"/>
          </a:xfrm>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1D4C7A8-9498-4356-ADA9-84974460A9E1}" type="slidenum">
              <a:rPr lang="en-US" smtClean="0"/>
              <a:t>3</a:t>
            </a:fld>
            <a:endParaRPr lang="en-US"/>
          </a:p>
        </p:txBody>
      </p:sp>
    </p:spTree>
    <p:extLst>
      <p:ext uri="{BB962C8B-B14F-4D97-AF65-F5344CB8AC3E}">
        <p14:creationId xmlns:p14="http://schemas.microsoft.com/office/powerpoint/2010/main" val="3990100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D4C7A8-9498-4356-ADA9-84974460A9E1}" type="slidenum">
              <a:rPr lang="en-US" smtClean="0"/>
              <a:t>4</a:t>
            </a:fld>
            <a:endParaRPr lang="en-US"/>
          </a:p>
        </p:txBody>
      </p:sp>
    </p:spTree>
    <p:extLst>
      <p:ext uri="{BB962C8B-B14F-4D97-AF65-F5344CB8AC3E}">
        <p14:creationId xmlns:p14="http://schemas.microsoft.com/office/powerpoint/2010/main" val="3481522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habitat types of the greatest focus are riparian areas (85.7%), Oak woodlands (81%), Parks and Open Space (73.8%), Native grasslands and rangelands (64%), Forest (61%), Chapparal (59%), Prime farmland and inland wetlands (each 54%), shrubland (50%), other farmland (46%), Coastal wetlands (35.7%) and Coastal Marine (23.8%).  Deserts were not as much of a focus (12%) as well as instream flows, coastal beach and river banks, vernal pools, sage brush steppe, and coastal sage scrub, which only got 1 vote each.</a:t>
            </a:r>
          </a:p>
          <a:p>
            <a:endParaRPr lang="en-US" dirty="0"/>
          </a:p>
        </p:txBody>
      </p:sp>
      <p:sp>
        <p:nvSpPr>
          <p:cNvPr id="4" name="Slide Number Placeholder 3"/>
          <p:cNvSpPr>
            <a:spLocks noGrp="1"/>
          </p:cNvSpPr>
          <p:nvPr>
            <p:ph type="sldNum" sz="quarter" idx="5"/>
          </p:nvPr>
        </p:nvSpPr>
        <p:spPr/>
        <p:txBody>
          <a:bodyPr/>
          <a:lstStyle/>
          <a:p>
            <a:fld id="{B1D4C7A8-9498-4356-ADA9-84974460A9E1}" type="slidenum">
              <a:rPr lang="en-US" smtClean="0"/>
              <a:t>5</a:t>
            </a:fld>
            <a:endParaRPr lang="en-US"/>
          </a:p>
        </p:txBody>
      </p:sp>
    </p:spTree>
    <p:extLst>
      <p:ext uri="{BB962C8B-B14F-4D97-AF65-F5344CB8AC3E}">
        <p14:creationId xmlns:p14="http://schemas.microsoft.com/office/powerpoint/2010/main" val="2060711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Regarding top conservation priorities, the lead vote getters were General Habitat Protection (52.4%) and Wildlife Corridor and Connectivity (52.4%).  Close behind were Restoration of Habitat (33.3%), Agriculture (33.3%), Climate Resilience (28.6%), Water Resources (23.8%), and Recreation/Parks/Trails (21.4%).  This shows that trusts are doing work very relevant to the Biodiversity Executive Order. </a:t>
            </a:r>
          </a:p>
        </p:txBody>
      </p:sp>
      <p:sp>
        <p:nvSpPr>
          <p:cNvPr id="4" name="Slide Number Placeholder 3"/>
          <p:cNvSpPr>
            <a:spLocks noGrp="1"/>
          </p:cNvSpPr>
          <p:nvPr>
            <p:ph type="sldNum" sz="quarter" idx="5"/>
          </p:nvPr>
        </p:nvSpPr>
        <p:spPr/>
        <p:txBody>
          <a:bodyPr/>
          <a:lstStyle/>
          <a:p>
            <a:fld id="{B1D4C7A8-9498-4356-ADA9-84974460A9E1}" type="slidenum">
              <a:rPr lang="en-US" smtClean="0"/>
              <a:t>6</a:t>
            </a:fld>
            <a:endParaRPr lang="en-US"/>
          </a:p>
        </p:txBody>
      </p:sp>
    </p:spTree>
    <p:extLst>
      <p:ext uri="{BB962C8B-B14F-4D97-AF65-F5344CB8AC3E}">
        <p14:creationId xmlns:p14="http://schemas.microsoft.com/office/powerpoint/2010/main" val="3989691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top restoration, management and/or enhancement priorities, the majority of land trusts are working on fire resilient landscapes and river/stream and floodplain restoration, which line up very closely with where the current focus is on funding from the state.  Other priorities were invasive species removal (47%), other habitat restoration (47%), wetland restoration (33%), carbon sequestration (31%), recreation enhancement (33%), and farm and ranch management. </a:t>
            </a:r>
          </a:p>
        </p:txBody>
      </p:sp>
      <p:sp>
        <p:nvSpPr>
          <p:cNvPr id="4" name="Slide Number Placeholder 3"/>
          <p:cNvSpPr>
            <a:spLocks noGrp="1"/>
          </p:cNvSpPr>
          <p:nvPr>
            <p:ph type="sldNum" sz="quarter" idx="5"/>
          </p:nvPr>
        </p:nvSpPr>
        <p:spPr/>
        <p:txBody>
          <a:bodyPr/>
          <a:lstStyle/>
          <a:p>
            <a:fld id="{B1D4C7A8-9498-4356-ADA9-84974460A9E1}" type="slidenum">
              <a:rPr lang="en-US" smtClean="0"/>
              <a:t>7</a:t>
            </a:fld>
            <a:endParaRPr lang="en-US"/>
          </a:p>
        </p:txBody>
      </p:sp>
    </p:spTree>
    <p:extLst>
      <p:ext uri="{BB962C8B-B14F-4D97-AF65-F5344CB8AC3E}">
        <p14:creationId xmlns:p14="http://schemas.microsoft.com/office/powerpoint/2010/main" val="2113799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top priorities for community engagement and/or partnerships, more than 80% of the land trusts ae working to connect people to nature and about one-fifth are conducting nature education.  Nearly half the land trusts are working with public agencies and/or elected officials and with tribes.  Just under one-quarter of the land trusts are working with farmers and ranchers. One-fifth of the land trusts are working with environmental organizations and about 14% are working with recreation organizations or social justice organizations. </a:t>
            </a:r>
          </a:p>
        </p:txBody>
      </p:sp>
      <p:sp>
        <p:nvSpPr>
          <p:cNvPr id="4" name="Slide Number Placeholder 3"/>
          <p:cNvSpPr>
            <a:spLocks noGrp="1"/>
          </p:cNvSpPr>
          <p:nvPr>
            <p:ph type="sldNum" sz="quarter" idx="5"/>
          </p:nvPr>
        </p:nvSpPr>
        <p:spPr/>
        <p:txBody>
          <a:bodyPr/>
          <a:lstStyle/>
          <a:p>
            <a:fld id="{B1D4C7A8-9498-4356-ADA9-84974460A9E1}" type="slidenum">
              <a:rPr lang="en-US" smtClean="0"/>
              <a:t>8</a:t>
            </a:fld>
            <a:endParaRPr lang="en-US"/>
          </a:p>
        </p:txBody>
      </p:sp>
    </p:spTree>
    <p:extLst>
      <p:ext uri="{BB962C8B-B14F-4D97-AF65-F5344CB8AC3E}">
        <p14:creationId xmlns:p14="http://schemas.microsoft.com/office/powerpoint/2010/main" val="1350311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D4C7A8-9498-4356-ADA9-84974460A9E1}" type="slidenum">
              <a:rPr lang="en-US" smtClean="0"/>
              <a:t>9</a:t>
            </a:fld>
            <a:endParaRPr lang="en-US"/>
          </a:p>
        </p:txBody>
      </p:sp>
    </p:spTree>
    <p:extLst>
      <p:ext uri="{BB962C8B-B14F-4D97-AF65-F5344CB8AC3E}">
        <p14:creationId xmlns:p14="http://schemas.microsoft.com/office/powerpoint/2010/main" val="2208057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7/26/2021</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44676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7/26/2021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44737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7/26/2021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481524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7/26/2021</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59895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7/26/2021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09345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7/26/2021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87753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7/26/2021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33206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7/26/2021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06821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7/26/2021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48240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7/26/2021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7980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7/26/2021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9904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7/26/2021</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46131675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693" r:id="rId6"/>
    <p:sldLayoutId id="2147483689" r:id="rId7"/>
    <p:sldLayoutId id="2147483690" r:id="rId8"/>
    <p:sldLayoutId id="2147483691" r:id="rId9"/>
    <p:sldLayoutId id="2147483692" r:id="rId10"/>
    <p:sldLayoutId id="2147483694"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20B67C63-21CE-4DD4-B07B-F0EA5AC8F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7E26A6-5C60-4CCB-BD09-5008E117CED9}"/>
              </a:ext>
            </a:extLst>
          </p:cNvPr>
          <p:cNvSpPr>
            <a:spLocks noGrp="1"/>
          </p:cNvSpPr>
          <p:nvPr>
            <p:ph type="ctrTitle"/>
          </p:nvPr>
        </p:nvSpPr>
        <p:spPr>
          <a:xfrm>
            <a:off x="497467" y="790955"/>
            <a:ext cx="10908792" cy="1069848"/>
          </a:xfrm>
        </p:spPr>
        <p:txBody>
          <a:bodyPr anchor="ctr">
            <a:normAutofit fontScale="90000"/>
          </a:bodyPr>
          <a:lstStyle/>
          <a:p>
            <a:pPr algn="ctr"/>
            <a:br>
              <a:rPr lang="en-US" sz="5300" dirty="0"/>
            </a:br>
            <a:r>
              <a:rPr lang="en-US" sz="5300" dirty="0"/>
              <a:t>Land Trusts &amp; the Road to 30%</a:t>
            </a:r>
            <a:br>
              <a:rPr lang="en-US" sz="5300" dirty="0"/>
            </a:br>
            <a:r>
              <a:rPr lang="en-US" sz="5300" dirty="0"/>
              <a:t>Next Steps</a:t>
            </a:r>
            <a:br>
              <a:rPr lang="en-US" sz="6000" dirty="0"/>
            </a:br>
            <a:endParaRPr lang="en-US" sz="6000" dirty="0"/>
          </a:p>
        </p:txBody>
      </p:sp>
      <p:pic>
        <p:nvPicPr>
          <p:cNvPr id="21" name="Picture 3" descr="Black and white butterfly on flowers">
            <a:extLst>
              <a:ext uri="{FF2B5EF4-FFF2-40B4-BE49-F238E27FC236}">
                <a16:creationId xmlns:a16="http://schemas.microsoft.com/office/drawing/2014/main" id="{694BA5D6-D051-4335-B600-B09A82A3CDB2}"/>
              </a:ext>
            </a:extLst>
          </p:cNvPr>
          <p:cNvPicPr>
            <a:picLocks noChangeAspect="1"/>
          </p:cNvPicPr>
          <p:nvPr/>
        </p:nvPicPr>
        <p:blipFill rotWithShape="1">
          <a:blip r:embed="rId3"/>
          <a:srcRect t="31518" b="16602"/>
          <a:stretch/>
        </p:blipFill>
        <p:spPr>
          <a:xfrm>
            <a:off x="20" y="2651757"/>
            <a:ext cx="12191980" cy="4206245"/>
          </a:xfrm>
          <a:custGeom>
            <a:avLst/>
            <a:gdLst/>
            <a:ahLst/>
            <a:cxnLst/>
            <a:rect l="l" t="t" r="r" b="b"/>
            <a:pathLst>
              <a:path w="12192000" h="4206245">
                <a:moveTo>
                  <a:pt x="7221828" y="879"/>
                </a:moveTo>
                <a:cubicBezTo>
                  <a:pt x="7321999" y="5084"/>
                  <a:pt x="7421080" y="23261"/>
                  <a:pt x="7520947" y="31075"/>
                </a:cubicBezTo>
                <a:cubicBezTo>
                  <a:pt x="7615987" y="38571"/>
                  <a:pt x="7711026" y="49499"/>
                  <a:pt x="7806574" y="34506"/>
                </a:cubicBezTo>
                <a:cubicBezTo>
                  <a:pt x="7900292" y="21762"/>
                  <a:pt x="7995077" y="18776"/>
                  <a:pt x="8089405" y="25612"/>
                </a:cubicBezTo>
                <a:cubicBezTo>
                  <a:pt x="8193720" y="30821"/>
                  <a:pt x="8297780" y="48101"/>
                  <a:pt x="8402730" y="33616"/>
                </a:cubicBezTo>
                <a:cubicBezTo>
                  <a:pt x="8415956" y="32269"/>
                  <a:pt x="8429310" y="34010"/>
                  <a:pt x="8441737" y="38699"/>
                </a:cubicBezTo>
                <a:cubicBezTo>
                  <a:pt x="8482535" y="52255"/>
                  <a:pt x="8526485" y="53094"/>
                  <a:pt x="8567778" y="41113"/>
                </a:cubicBezTo>
                <a:cubicBezTo>
                  <a:pt x="8619999" y="27213"/>
                  <a:pt x="8674837" y="26297"/>
                  <a:pt x="8727490" y="38445"/>
                </a:cubicBezTo>
                <a:cubicBezTo>
                  <a:pt x="8805758" y="55470"/>
                  <a:pt x="8884280" y="72242"/>
                  <a:pt x="8965724" y="58266"/>
                </a:cubicBezTo>
                <a:cubicBezTo>
                  <a:pt x="9013117" y="50261"/>
                  <a:pt x="9057079" y="30821"/>
                  <a:pt x="9103836" y="21673"/>
                </a:cubicBezTo>
                <a:cubicBezTo>
                  <a:pt x="9238517" y="-4628"/>
                  <a:pt x="9374470" y="3249"/>
                  <a:pt x="9510422" y="12143"/>
                </a:cubicBezTo>
                <a:cubicBezTo>
                  <a:pt x="9643198" y="20910"/>
                  <a:pt x="9775338" y="38952"/>
                  <a:pt x="9908876" y="36284"/>
                </a:cubicBezTo>
                <a:cubicBezTo>
                  <a:pt x="9937311" y="36500"/>
                  <a:pt x="9965684" y="38876"/>
                  <a:pt x="9993750" y="43400"/>
                </a:cubicBezTo>
                <a:cubicBezTo>
                  <a:pt x="10097938" y="57122"/>
                  <a:pt x="10202634" y="70082"/>
                  <a:pt x="10305678" y="42383"/>
                </a:cubicBezTo>
                <a:cubicBezTo>
                  <a:pt x="10398062" y="17340"/>
                  <a:pt x="10494461" y="10695"/>
                  <a:pt x="10589399" y="22816"/>
                </a:cubicBezTo>
                <a:cubicBezTo>
                  <a:pt x="10714411" y="39194"/>
                  <a:pt x="10840770" y="42777"/>
                  <a:pt x="10966507" y="33489"/>
                </a:cubicBezTo>
                <a:cubicBezTo>
                  <a:pt x="11005971" y="29563"/>
                  <a:pt x="11045651" y="28153"/>
                  <a:pt x="11085306" y="29296"/>
                </a:cubicBezTo>
                <a:cubicBezTo>
                  <a:pt x="11374490" y="42510"/>
                  <a:pt x="11664564" y="25103"/>
                  <a:pt x="11953240" y="55851"/>
                </a:cubicBezTo>
                <a:cubicBezTo>
                  <a:pt x="11998873" y="61232"/>
                  <a:pt x="12044817" y="61626"/>
                  <a:pt x="12090273" y="57111"/>
                </a:cubicBezTo>
                <a:lnTo>
                  <a:pt x="12192000" y="35723"/>
                </a:lnTo>
                <a:lnTo>
                  <a:pt x="12192000" y="4206245"/>
                </a:lnTo>
                <a:lnTo>
                  <a:pt x="0" y="4206245"/>
                </a:lnTo>
                <a:lnTo>
                  <a:pt x="0" y="36060"/>
                </a:lnTo>
                <a:lnTo>
                  <a:pt x="6227" y="34760"/>
                </a:lnTo>
                <a:cubicBezTo>
                  <a:pt x="22764" y="29906"/>
                  <a:pt x="39831" y="27085"/>
                  <a:pt x="57050" y="26374"/>
                </a:cubicBezTo>
                <a:cubicBezTo>
                  <a:pt x="189699" y="9729"/>
                  <a:pt x="322475" y="14176"/>
                  <a:pt x="455759" y="19640"/>
                </a:cubicBezTo>
                <a:cubicBezTo>
                  <a:pt x="687894" y="29042"/>
                  <a:pt x="920283" y="39969"/>
                  <a:pt x="1152799" y="36666"/>
                </a:cubicBezTo>
                <a:cubicBezTo>
                  <a:pt x="1388746" y="33235"/>
                  <a:pt x="1624184" y="40478"/>
                  <a:pt x="1859877" y="50007"/>
                </a:cubicBezTo>
                <a:cubicBezTo>
                  <a:pt x="1963175" y="53946"/>
                  <a:pt x="2067109" y="57884"/>
                  <a:pt x="2168755" y="28534"/>
                </a:cubicBezTo>
                <a:cubicBezTo>
                  <a:pt x="2191727" y="23159"/>
                  <a:pt x="2215678" y="23680"/>
                  <a:pt x="2238383" y="30059"/>
                </a:cubicBezTo>
                <a:cubicBezTo>
                  <a:pt x="2352481" y="56614"/>
                  <a:pt x="2467214" y="64491"/>
                  <a:pt x="2582583" y="38317"/>
                </a:cubicBezTo>
                <a:cubicBezTo>
                  <a:pt x="2715206" y="9602"/>
                  <a:pt x="2851717" y="3465"/>
                  <a:pt x="2986373" y="20148"/>
                </a:cubicBezTo>
                <a:cubicBezTo>
                  <a:pt x="3109493" y="33870"/>
                  <a:pt x="3233247" y="48736"/>
                  <a:pt x="3356620" y="37682"/>
                </a:cubicBezTo>
                <a:cubicBezTo>
                  <a:pt x="3551528" y="20148"/>
                  <a:pt x="3746180" y="35395"/>
                  <a:pt x="3941087" y="40096"/>
                </a:cubicBezTo>
                <a:cubicBezTo>
                  <a:pt x="4005887" y="41621"/>
                  <a:pt x="4071068" y="54962"/>
                  <a:pt x="4135486" y="43018"/>
                </a:cubicBezTo>
                <a:cubicBezTo>
                  <a:pt x="4237006" y="24214"/>
                  <a:pt x="4337382" y="31456"/>
                  <a:pt x="4439028" y="42002"/>
                </a:cubicBezTo>
                <a:cubicBezTo>
                  <a:pt x="4633681" y="62332"/>
                  <a:pt x="4828207" y="72115"/>
                  <a:pt x="5021970" y="33997"/>
                </a:cubicBezTo>
                <a:cubicBezTo>
                  <a:pt x="5082069" y="22054"/>
                  <a:pt x="5141786" y="15193"/>
                  <a:pt x="5202902" y="31202"/>
                </a:cubicBezTo>
                <a:cubicBezTo>
                  <a:pt x="5229888" y="37364"/>
                  <a:pt x="5257981" y="36844"/>
                  <a:pt x="5284727" y="29678"/>
                </a:cubicBezTo>
                <a:cubicBezTo>
                  <a:pt x="5374023" y="9971"/>
                  <a:pt x="5466013" y="5676"/>
                  <a:pt x="5556757" y="16972"/>
                </a:cubicBezTo>
                <a:cubicBezTo>
                  <a:pt x="5631597" y="24214"/>
                  <a:pt x="5706686" y="29296"/>
                  <a:pt x="5781523" y="36920"/>
                </a:cubicBezTo>
                <a:cubicBezTo>
                  <a:pt x="5814812" y="40350"/>
                  <a:pt x="5848485" y="27645"/>
                  <a:pt x="5881264" y="39334"/>
                </a:cubicBezTo>
                <a:cubicBezTo>
                  <a:pt x="5953687" y="65254"/>
                  <a:pt x="6027889" y="62585"/>
                  <a:pt x="6101074" y="48101"/>
                </a:cubicBezTo>
                <a:cubicBezTo>
                  <a:pt x="6253468" y="16133"/>
                  <a:pt x="6410016" y="8916"/>
                  <a:pt x="6564709" y="26755"/>
                </a:cubicBezTo>
                <a:cubicBezTo>
                  <a:pt x="6628873" y="35141"/>
                  <a:pt x="6693292" y="47847"/>
                  <a:pt x="6758599" y="35141"/>
                </a:cubicBezTo>
                <a:cubicBezTo>
                  <a:pt x="6764749" y="34048"/>
                  <a:pt x="6770937" y="36818"/>
                  <a:pt x="6774228" y="42129"/>
                </a:cubicBezTo>
                <a:cubicBezTo>
                  <a:pt x="6806500" y="81517"/>
                  <a:pt x="6848429" y="80246"/>
                  <a:pt x="6891248" y="67541"/>
                </a:cubicBezTo>
                <a:cubicBezTo>
                  <a:pt x="6919353" y="58837"/>
                  <a:pt x="6946899" y="48406"/>
                  <a:pt x="6973708" y="36284"/>
                </a:cubicBezTo>
                <a:cubicBezTo>
                  <a:pt x="7020644" y="16819"/>
                  <a:pt x="7070501" y="5308"/>
                  <a:pt x="7121223" y="2233"/>
                </a:cubicBezTo>
                <a:cubicBezTo>
                  <a:pt x="7154926" y="-372"/>
                  <a:pt x="7188437" y="-522"/>
                  <a:pt x="7221828" y="879"/>
                </a:cubicBezTo>
                <a:close/>
              </a:path>
            </a:pathLst>
          </a:custGeom>
        </p:spPr>
      </p:pic>
    </p:spTree>
    <p:extLst>
      <p:ext uri="{BB962C8B-B14F-4D97-AF65-F5344CB8AC3E}">
        <p14:creationId xmlns:p14="http://schemas.microsoft.com/office/powerpoint/2010/main" val="1645734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E26A6-5C60-4CCB-BD09-5008E117CED9}"/>
              </a:ext>
            </a:extLst>
          </p:cNvPr>
          <p:cNvSpPr>
            <a:spLocks noGrp="1"/>
          </p:cNvSpPr>
          <p:nvPr>
            <p:ph type="ctrTitle"/>
          </p:nvPr>
        </p:nvSpPr>
        <p:spPr>
          <a:xfrm>
            <a:off x="497467" y="359596"/>
            <a:ext cx="10908792" cy="2167847"/>
          </a:xfrm>
        </p:spPr>
        <p:txBody>
          <a:bodyPr anchor="ctr">
            <a:normAutofit fontScale="90000"/>
          </a:bodyPr>
          <a:lstStyle/>
          <a:p>
            <a:pPr algn="ctr"/>
            <a:br>
              <a:rPr lang="en-US" sz="5300" dirty="0"/>
            </a:br>
            <a:r>
              <a:rPr lang="en-US" sz="5300" dirty="0"/>
              <a:t>Questions?</a:t>
            </a:r>
            <a:br>
              <a:rPr lang="en-US" sz="4000" dirty="0"/>
            </a:br>
            <a:br>
              <a:rPr lang="en-US" sz="4000" dirty="0"/>
            </a:br>
            <a:r>
              <a:rPr lang="en-US" sz="4000" dirty="0"/>
              <a:t>kdelfino@earth-advocacy.com</a:t>
            </a:r>
            <a:br>
              <a:rPr lang="en-US" sz="6000" dirty="0"/>
            </a:br>
            <a:endParaRPr lang="en-US" sz="6000" dirty="0"/>
          </a:p>
        </p:txBody>
      </p:sp>
      <p:pic>
        <p:nvPicPr>
          <p:cNvPr id="21" name="Picture 3" descr="Black and white butterfly on flowers">
            <a:extLst>
              <a:ext uri="{FF2B5EF4-FFF2-40B4-BE49-F238E27FC236}">
                <a16:creationId xmlns:a16="http://schemas.microsoft.com/office/drawing/2014/main" id="{694BA5D6-D051-4335-B600-B09A82A3CDB2}"/>
              </a:ext>
            </a:extLst>
          </p:cNvPr>
          <p:cNvPicPr>
            <a:picLocks noChangeAspect="1"/>
          </p:cNvPicPr>
          <p:nvPr/>
        </p:nvPicPr>
        <p:blipFill rotWithShape="1">
          <a:blip r:embed="rId3"/>
          <a:srcRect t="31518" b="16602"/>
          <a:stretch/>
        </p:blipFill>
        <p:spPr>
          <a:xfrm>
            <a:off x="20" y="2651757"/>
            <a:ext cx="12191980" cy="4206245"/>
          </a:xfrm>
          <a:custGeom>
            <a:avLst/>
            <a:gdLst/>
            <a:ahLst/>
            <a:cxnLst/>
            <a:rect l="l" t="t" r="r" b="b"/>
            <a:pathLst>
              <a:path w="12192000" h="4206245">
                <a:moveTo>
                  <a:pt x="7221828" y="879"/>
                </a:moveTo>
                <a:cubicBezTo>
                  <a:pt x="7321999" y="5084"/>
                  <a:pt x="7421080" y="23261"/>
                  <a:pt x="7520947" y="31075"/>
                </a:cubicBezTo>
                <a:cubicBezTo>
                  <a:pt x="7615987" y="38571"/>
                  <a:pt x="7711026" y="49499"/>
                  <a:pt x="7806574" y="34506"/>
                </a:cubicBezTo>
                <a:cubicBezTo>
                  <a:pt x="7900292" y="21762"/>
                  <a:pt x="7995077" y="18776"/>
                  <a:pt x="8089405" y="25612"/>
                </a:cubicBezTo>
                <a:cubicBezTo>
                  <a:pt x="8193720" y="30821"/>
                  <a:pt x="8297780" y="48101"/>
                  <a:pt x="8402730" y="33616"/>
                </a:cubicBezTo>
                <a:cubicBezTo>
                  <a:pt x="8415956" y="32269"/>
                  <a:pt x="8429310" y="34010"/>
                  <a:pt x="8441737" y="38699"/>
                </a:cubicBezTo>
                <a:cubicBezTo>
                  <a:pt x="8482535" y="52255"/>
                  <a:pt x="8526485" y="53094"/>
                  <a:pt x="8567778" y="41113"/>
                </a:cubicBezTo>
                <a:cubicBezTo>
                  <a:pt x="8619999" y="27213"/>
                  <a:pt x="8674837" y="26297"/>
                  <a:pt x="8727490" y="38445"/>
                </a:cubicBezTo>
                <a:cubicBezTo>
                  <a:pt x="8805758" y="55470"/>
                  <a:pt x="8884280" y="72242"/>
                  <a:pt x="8965724" y="58266"/>
                </a:cubicBezTo>
                <a:cubicBezTo>
                  <a:pt x="9013117" y="50261"/>
                  <a:pt x="9057079" y="30821"/>
                  <a:pt x="9103836" y="21673"/>
                </a:cubicBezTo>
                <a:cubicBezTo>
                  <a:pt x="9238517" y="-4628"/>
                  <a:pt x="9374470" y="3249"/>
                  <a:pt x="9510422" y="12143"/>
                </a:cubicBezTo>
                <a:cubicBezTo>
                  <a:pt x="9643198" y="20910"/>
                  <a:pt x="9775338" y="38952"/>
                  <a:pt x="9908876" y="36284"/>
                </a:cubicBezTo>
                <a:cubicBezTo>
                  <a:pt x="9937311" y="36500"/>
                  <a:pt x="9965684" y="38876"/>
                  <a:pt x="9993750" y="43400"/>
                </a:cubicBezTo>
                <a:cubicBezTo>
                  <a:pt x="10097938" y="57122"/>
                  <a:pt x="10202634" y="70082"/>
                  <a:pt x="10305678" y="42383"/>
                </a:cubicBezTo>
                <a:cubicBezTo>
                  <a:pt x="10398062" y="17340"/>
                  <a:pt x="10494461" y="10695"/>
                  <a:pt x="10589399" y="22816"/>
                </a:cubicBezTo>
                <a:cubicBezTo>
                  <a:pt x="10714411" y="39194"/>
                  <a:pt x="10840770" y="42777"/>
                  <a:pt x="10966507" y="33489"/>
                </a:cubicBezTo>
                <a:cubicBezTo>
                  <a:pt x="11005971" y="29563"/>
                  <a:pt x="11045651" y="28153"/>
                  <a:pt x="11085306" y="29296"/>
                </a:cubicBezTo>
                <a:cubicBezTo>
                  <a:pt x="11374490" y="42510"/>
                  <a:pt x="11664564" y="25103"/>
                  <a:pt x="11953240" y="55851"/>
                </a:cubicBezTo>
                <a:cubicBezTo>
                  <a:pt x="11998873" y="61232"/>
                  <a:pt x="12044817" y="61626"/>
                  <a:pt x="12090273" y="57111"/>
                </a:cubicBezTo>
                <a:lnTo>
                  <a:pt x="12192000" y="35723"/>
                </a:lnTo>
                <a:lnTo>
                  <a:pt x="12192000" y="4206245"/>
                </a:lnTo>
                <a:lnTo>
                  <a:pt x="0" y="4206245"/>
                </a:lnTo>
                <a:lnTo>
                  <a:pt x="0" y="36060"/>
                </a:lnTo>
                <a:lnTo>
                  <a:pt x="6227" y="34760"/>
                </a:lnTo>
                <a:cubicBezTo>
                  <a:pt x="22764" y="29906"/>
                  <a:pt x="39831" y="27085"/>
                  <a:pt x="57050" y="26374"/>
                </a:cubicBezTo>
                <a:cubicBezTo>
                  <a:pt x="189699" y="9729"/>
                  <a:pt x="322475" y="14176"/>
                  <a:pt x="455759" y="19640"/>
                </a:cubicBezTo>
                <a:cubicBezTo>
                  <a:pt x="687894" y="29042"/>
                  <a:pt x="920283" y="39969"/>
                  <a:pt x="1152799" y="36666"/>
                </a:cubicBezTo>
                <a:cubicBezTo>
                  <a:pt x="1388746" y="33235"/>
                  <a:pt x="1624184" y="40478"/>
                  <a:pt x="1859877" y="50007"/>
                </a:cubicBezTo>
                <a:cubicBezTo>
                  <a:pt x="1963175" y="53946"/>
                  <a:pt x="2067109" y="57884"/>
                  <a:pt x="2168755" y="28534"/>
                </a:cubicBezTo>
                <a:cubicBezTo>
                  <a:pt x="2191727" y="23159"/>
                  <a:pt x="2215678" y="23680"/>
                  <a:pt x="2238383" y="30059"/>
                </a:cubicBezTo>
                <a:cubicBezTo>
                  <a:pt x="2352481" y="56614"/>
                  <a:pt x="2467214" y="64491"/>
                  <a:pt x="2582583" y="38317"/>
                </a:cubicBezTo>
                <a:cubicBezTo>
                  <a:pt x="2715206" y="9602"/>
                  <a:pt x="2851717" y="3465"/>
                  <a:pt x="2986373" y="20148"/>
                </a:cubicBezTo>
                <a:cubicBezTo>
                  <a:pt x="3109493" y="33870"/>
                  <a:pt x="3233247" y="48736"/>
                  <a:pt x="3356620" y="37682"/>
                </a:cubicBezTo>
                <a:cubicBezTo>
                  <a:pt x="3551528" y="20148"/>
                  <a:pt x="3746180" y="35395"/>
                  <a:pt x="3941087" y="40096"/>
                </a:cubicBezTo>
                <a:cubicBezTo>
                  <a:pt x="4005887" y="41621"/>
                  <a:pt x="4071068" y="54962"/>
                  <a:pt x="4135486" y="43018"/>
                </a:cubicBezTo>
                <a:cubicBezTo>
                  <a:pt x="4237006" y="24214"/>
                  <a:pt x="4337382" y="31456"/>
                  <a:pt x="4439028" y="42002"/>
                </a:cubicBezTo>
                <a:cubicBezTo>
                  <a:pt x="4633681" y="62332"/>
                  <a:pt x="4828207" y="72115"/>
                  <a:pt x="5021970" y="33997"/>
                </a:cubicBezTo>
                <a:cubicBezTo>
                  <a:pt x="5082069" y="22054"/>
                  <a:pt x="5141786" y="15193"/>
                  <a:pt x="5202902" y="31202"/>
                </a:cubicBezTo>
                <a:cubicBezTo>
                  <a:pt x="5229888" y="37364"/>
                  <a:pt x="5257981" y="36844"/>
                  <a:pt x="5284727" y="29678"/>
                </a:cubicBezTo>
                <a:cubicBezTo>
                  <a:pt x="5374023" y="9971"/>
                  <a:pt x="5466013" y="5676"/>
                  <a:pt x="5556757" y="16972"/>
                </a:cubicBezTo>
                <a:cubicBezTo>
                  <a:pt x="5631597" y="24214"/>
                  <a:pt x="5706686" y="29296"/>
                  <a:pt x="5781523" y="36920"/>
                </a:cubicBezTo>
                <a:cubicBezTo>
                  <a:pt x="5814812" y="40350"/>
                  <a:pt x="5848485" y="27645"/>
                  <a:pt x="5881264" y="39334"/>
                </a:cubicBezTo>
                <a:cubicBezTo>
                  <a:pt x="5953687" y="65254"/>
                  <a:pt x="6027889" y="62585"/>
                  <a:pt x="6101074" y="48101"/>
                </a:cubicBezTo>
                <a:cubicBezTo>
                  <a:pt x="6253468" y="16133"/>
                  <a:pt x="6410016" y="8916"/>
                  <a:pt x="6564709" y="26755"/>
                </a:cubicBezTo>
                <a:cubicBezTo>
                  <a:pt x="6628873" y="35141"/>
                  <a:pt x="6693292" y="47847"/>
                  <a:pt x="6758599" y="35141"/>
                </a:cubicBezTo>
                <a:cubicBezTo>
                  <a:pt x="6764749" y="34048"/>
                  <a:pt x="6770937" y="36818"/>
                  <a:pt x="6774228" y="42129"/>
                </a:cubicBezTo>
                <a:cubicBezTo>
                  <a:pt x="6806500" y="81517"/>
                  <a:pt x="6848429" y="80246"/>
                  <a:pt x="6891248" y="67541"/>
                </a:cubicBezTo>
                <a:cubicBezTo>
                  <a:pt x="6919353" y="58837"/>
                  <a:pt x="6946899" y="48406"/>
                  <a:pt x="6973708" y="36284"/>
                </a:cubicBezTo>
                <a:cubicBezTo>
                  <a:pt x="7020644" y="16819"/>
                  <a:pt x="7070501" y="5308"/>
                  <a:pt x="7121223" y="2233"/>
                </a:cubicBezTo>
                <a:cubicBezTo>
                  <a:pt x="7154926" y="-372"/>
                  <a:pt x="7188437" y="-522"/>
                  <a:pt x="7221828" y="879"/>
                </a:cubicBezTo>
                <a:close/>
              </a:path>
            </a:pathLst>
          </a:custGeom>
        </p:spPr>
      </p:pic>
    </p:spTree>
    <p:extLst>
      <p:ext uri="{BB962C8B-B14F-4D97-AF65-F5344CB8AC3E}">
        <p14:creationId xmlns:p14="http://schemas.microsoft.com/office/powerpoint/2010/main" val="2082479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B891C3-D899-4C1C-A216-81F5D248C60B}"/>
              </a:ext>
            </a:extLst>
          </p:cNvPr>
          <p:cNvSpPr>
            <a:spLocks noGrp="1"/>
          </p:cNvSpPr>
          <p:nvPr>
            <p:ph type="title"/>
          </p:nvPr>
        </p:nvSpPr>
        <p:spPr>
          <a:xfrm>
            <a:off x="630936" y="640080"/>
            <a:ext cx="4818888" cy="1481328"/>
          </a:xfrm>
        </p:spPr>
        <p:txBody>
          <a:bodyPr anchor="b">
            <a:normAutofit/>
          </a:bodyPr>
          <a:lstStyle/>
          <a:p>
            <a:pPr>
              <a:lnSpc>
                <a:spcPct val="90000"/>
              </a:lnSpc>
            </a:pPr>
            <a:r>
              <a:rPr lang="en-US" dirty="0"/>
              <a:t>Executive Order N-82-20</a:t>
            </a:r>
            <a:endParaRPr lang="en-US"/>
          </a:p>
        </p:txBody>
      </p:sp>
      <p:sp>
        <p:nvSpPr>
          <p:cNvPr id="11"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3B96B1"/>
          </a:solidFill>
          <a:ln w="38100" cap="rnd">
            <a:solidFill>
              <a:srgbClr val="3B96B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1192242-DBA1-4CF5-B54A-47A235432F9F}"/>
              </a:ext>
            </a:extLst>
          </p:cNvPr>
          <p:cNvSpPr>
            <a:spLocks noGrp="1"/>
          </p:cNvSpPr>
          <p:nvPr>
            <p:ph idx="1"/>
          </p:nvPr>
        </p:nvSpPr>
        <p:spPr>
          <a:xfrm>
            <a:off x="630936" y="2660904"/>
            <a:ext cx="4818888" cy="3547872"/>
          </a:xfrm>
        </p:spPr>
        <p:txBody>
          <a:bodyPr anchor="t">
            <a:normAutofit/>
          </a:bodyPr>
          <a:lstStyle/>
          <a:p>
            <a:r>
              <a:rPr lang="en-US" dirty="0"/>
              <a:t>goals to protect 30 percent of the state’s land and coastal waters by 2030 and enlisting California’s vast network of natural and working lands in the fight against climate change.</a:t>
            </a:r>
          </a:p>
        </p:txBody>
      </p:sp>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13" name="Ink 1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1956150"/>
                <a:ext cx="36000" cy="32709"/>
              </a:xfrm>
              <a:prstGeom prst="rect">
                <a:avLst/>
              </a:prstGeom>
            </p:spPr>
          </p:pic>
        </mc:Fallback>
      </mc:AlternateContent>
      <p:pic>
        <p:nvPicPr>
          <p:cNvPr id="4" name="Picture 3">
            <a:extLst>
              <a:ext uri="{FF2B5EF4-FFF2-40B4-BE49-F238E27FC236}">
                <a16:creationId xmlns:a16="http://schemas.microsoft.com/office/drawing/2014/main" id="{A48D6CBC-C9D7-4CB9-88A9-10236F9C503C}"/>
              </a:ext>
            </a:extLst>
          </p:cNvPr>
          <p:cNvPicPr>
            <a:picLocks noChangeAspect="1"/>
          </p:cNvPicPr>
          <p:nvPr/>
        </p:nvPicPr>
        <p:blipFill>
          <a:blip r:embed="rId5"/>
          <a:stretch>
            <a:fillRect/>
          </a:stretch>
        </p:blipFill>
        <p:spPr>
          <a:xfrm>
            <a:off x="6237627" y="362989"/>
            <a:ext cx="5166570" cy="5577840"/>
          </a:xfrm>
          <a:prstGeom prst="rect">
            <a:avLst/>
          </a:prstGeom>
        </p:spPr>
      </p:pic>
    </p:spTree>
    <p:extLst>
      <p:ext uri="{BB962C8B-B14F-4D97-AF65-F5344CB8AC3E}">
        <p14:creationId xmlns:p14="http://schemas.microsoft.com/office/powerpoint/2010/main" val="123325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0DF295-AFDC-4134-95B2-A3C26383B3E5}"/>
              </a:ext>
            </a:extLst>
          </p:cNvPr>
          <p:cNvSpPr>
            <a:spLocks noGrp="1"/>
          </p:cNvSpPr>
          <p:nvPr>
            <p:ph type="title"/>
          </p:nvPr>
        </p:nvSpPr>
        <p:spPr>
          <a:xfrm>
            <a:off x="3686556" y="247078"/>
            <a:ext cx="4818888" cy="1481328"/>
          </a:xfrm>
        </p:spPr>
        <p:txBody>
          <a:bodyPr vert="horz" lIns="91440" tIns="45720" rIns="91440" bIns="45720" rtlCol="0" anchor="b">
            <a:normAutofit/>
          </a:bodyPr>
          <a:lstStyle/>
          <a:p>
            <a:pPr>
              <a:lnSpc>
                <a:spcPct val="90000"/>
              </a:lnSpc>
            </a:pPr>
            <a:r>
              <a:rPr lang="en-US" dirty="0"/>
              <a:t>How to Engage?</a:t>
            </a:r>
            <a:br>
              <a:rPr lang="en-US" dirty="0"/>
            </a:br>
            <a:endParaRPr lang="en-US" dirty="0"/>
          </a:p>
        </p:txBody>
      </p:sp>
      <p:sp>
        <p:nvSpPr>
          <p:cNvPr id="20"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3B96B1"/>
          </a:solidFill>
          <a:ln w="38100" cap="rnd">
            <a:solidFill>
              <a:srgbClr val="3B96B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Content Placeholder 2">
            <a:extLst>
              <a:ext uri="{FF2B5EF4-FFF2-40B4-BE49-F238E27FC236}">
                <a16:creationId xmlns:a16="http://schemas.microsoft.com/office/drawing/2014/main" id="{A7A7D318-4BF5-4BD2-90BD-6FD6799BBC87}"/>
              </a:ext>
            </a:extLst>
          </p:cNvPr>
          <p:cNvGraphicFramePr>
            <a:graphicFrameLocks noGrp="1"/>
          </p:cNvGraphicFramePr>
          <p:nvPr>
            <p:ph idx="1"/>
            <p:extLst>
              <p:ext uri="{D42A27DB-BD31-4B8C-83A1-F6EECF244321}">
                <p14:modId xmlns:p14="http://schemas.microsoft.com/office/powerpoint/2010/main" val="1919336638"/>
              </p:ext>
            </p:extLst>
          </p:nvPr>
        </p:nvGraphicFramePr>
        <p:xfrm>
          <a:off x="630936" y="2729216"/>
          <a:ext cx="11410376" cy="3547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22" name="Ink 21">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22" name="Ink 21">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9"/>
              <a:stretch>
                <a:fillRect/>
              </a:stretch>
            </p:blipFill>
            <p:spPr>
              <a:xfrm>
                <a:off x="5737403" y="1956150"/>
                <a:ext cx="36000" cy="32709"/>
              </a:xfrm>
              <a:prstGeom prst="rect">
                <a:avLst/>
              </a:prstGeom>
            </p:spPr>
          </p:pic>
        </mc:Fallback>
      </mc:AlternateContent>
      <p:sp>
        <p:nvSpPr>
          <p:cNvPr id="5" name="TextBox 4">
            <a:extLst>
              <a:ext uri="{FF2B5EF4-FFF2-40B4-BE49-F238E27FC236}">
                <a16:creationId xmlns:a16="http://schemas.microsoft.com/office/drawing/2014/main" id="{FD128627-658F-412D-9A8D-B5938953B057}"/>
              </a:ext>
            </a:extLst>
          </p:cNvPr>
          <p:cNvSpPr txBox="1"/>
          <p:nvPr/>
        </p:nvSpPr>
        <p:spPr>
          <a:xfrm>
            <a:off x="2384315" y="1159341"/>
            <a:ext cx="6742176" cy="646331"/>
          </a:xfrm>
          <a:prstGeom prst="rect">
            <a:avLst/>
          </a:prstGeom>
          <a:noFill/>
        </p:spPr>
        <p:txBody>
          <a:bodyPr wrap="square" rtlCol="0">
            <a:spAutoFit/>
          </a:bodyPr>
          <a:lstStyle/>
          <a:p>
            <a:pPr algn="ctr"/>
            <a:r>
              <a:rPr lang="en-US" dirty="0">
                <a:latin typeface="+mj-lt"/>
              </a:rPr>
              <a:t>CHECK OUT:</a:t>
            </a:r>
          </a:p>
          <a:p>
            <a:pPr algn="ctr"/>
            <a:r>
              <a:rPr lang="en-US" dirty="0">
                <a:latin typeface="+mj-lt"/>
              </a:rPr>
              <a:t>https://www.californianature.ca.gov/pages/get-involved</a:t>
            </a:r>
          </a:p>
        </p:txBody>
      </p:sp>
    </p:spTree>
    <p:extLst>
      <p:ext uri="{BB962C8B-B14F-4D97-AF65-F5344CB8AC3E}">
        <p14:creationId xmlns:p14="http://schemas.microsoft.com/office/powerpoint/2010/main" val="3813623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3B96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D66CB53-FBFE-4DE9-8BF0-FBDC10B240D2}"/>
              </a:ext>
            </a:extLst>
          </p:cNvPr>
          <p:cNvSpPr>
            <a:spLocks noGrp="1"/>
          </p:cNvSpPr>
          <p:nvPr>
            <p:ph type="title"/>
          </p:nvPr>
        </p:nvSpPr>
        <p:spPr>
          <a:xfrm>
            <a:off x="635001" y="640823"/>
            <a:ext cx="3103194" cy="5583148"/>
          </a:xfrm>
        </p:spPr>
        <p:txBody>
          <a:bodyPr anchor="ctr">
            <a:normAutofit/>
          </a:bodyPr>
          <a:lstStyle/>
          <a:p>
            <a:r>
              <a:rPr kumimoji="0" lang="en-US" sz="3400" b="0" i="0" u="none" strike="noStrike" kern="1200" cap="none" spc="0" normalizeH="0" baseline="0" noProof="0">
                <a:ln>
                  <a:noFill/>
                </a:ln>
                <a:solidFill>
                  <a:schemeClr val="bg1"/>
                </a:solidFill>
                <a:effectLst/>
                <a:uLnTx/>
                <a:uFillTx/>
                <a:latin typeface="Modern Love"/>
                <a:ea typeface="+mj-ea"/>
                <a:cs typeface="+mj-cs"/>
              </a:rPr>
              <a:t>CCLT Survey </a:t>
            </a:r>
            <a:br>
              <a:rPr kumimoji="0" lang="en-US" sz="3400" b="0" i="0" u="none" strike="noStrike" kern="1200" cap="none" spc="0" normalizeH="0" baseline="0" noProof="0">
                <a:ln>
                  <a:noFill/>
                </a:ln>
                <a:solidFill>
                  <a:schemeClr val="bg1"/>
                </a:solidFill>
                <a:effectLst/>
                <a:uLnTx/>
                <a:uFillTx/>
                <a:latin typeface="Modern Love"/>
                <a:ea typeface="+mj-ea"/>
                <a:cs typeface="+mj-cs"/>
              </a:rPr>
            </a:br>
            <a:r>
              <a:rPr kumimoji="0" lang="en-US" sz="3400" b="0" i="0" u="none" strike="noStrike" kern="1200" cap="none" spc="0" normalizeH="0" baseline="0" noProof="0">
                <a:ln>
                  <a:noFill/>
                </a:ln>
                <a:solidFill>
                  <a:schemeClr val="bg1"/>
                </a:solidFill>
                <a:effectLst/>
                <a:uLnTx/>
                <a:uFillTx/>
                <a:latin typeface="Modern Love"/>
                <a:ea typeface="+mj-ea"/>
                <a:cs typeface="+mj-cs"/>
              </a:rPr>
              <a:t>(initial results from 32 respondents)</a:t>
            </a:r>
            <a:endParaRPr lang="en-US" sz="3400">
              <a:solidFill>
                <a:schemeClr val="bg1"/>
              </a:solidFill>
            </a:endParaRPr>
          </a:p>
        </p:txBody>
      </p:sp>
      <p:graphicFrame>
        <p:nvGraphicFramePr>
          <p:cNvPr id="20" name="Content Placeholder 2">
            <a:extLst>
              <a:ext uri="{FF2B5EF4-FFF2-40B4-BE49-F238E27FC236}">
                <a16:creationId xmlns:a16="http://schemas.microsoft.com/office/drawing/2014/main" id="{3A486569-7E66-4CFD-ADC6-A22C6229B23B}"/>
              </a:ext>
            </a:extLst>
          </p:cNvPr>
          <p:cNvGraphicFramePr>
            <a:graphicFrameLocks noGrp="1"/>
          </p:cNvGraphicFramePr>
          <p:nvPr>
            <p:ph idx="1"/>
            <p:extLst>
              <p:ext uri="{D42A27DB-BD31-4B8C-83A1-F6EECF244321}">
                <p14:modId xmlns:p14="http://schemas.microsoft.com/office/powerpoint/2010/main" val="329473951"/>
              </p:ext>
            </p:extLst>
          </p:nvPr>
        </p:nvGraphicFramePr>
        <p:xfrm>
          <a:off x="4648018" y="143838"/>
          <a:ext cx="6900512" cy="6544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5120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Forms response chart. Question title: 12. What are the habitat types/landscapes that you work to protect? Please check all of the boxes that apply.. Number of responses: 42 responses.">
            <a:extLst>
              <a:ext uri="{FF2B5EF4-FFF2-40B4-BE49-F238E27FC236}">
                <a16:creationId xmlns:a16="http://schemas.microsoft.com/office/drawing/2014/main" id="{EC224EFD-7C2C-4FB9-8C9F-29DE788707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0"/>
            <a:ext cx="90947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045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orms response chart. Question title: 10. What are your top three conservation priorities? Please check the boxes that apply.. Number of responses: 42 responses.">
            <a:extLst>
              <a:ext uri="{FF2B5EF4-FFF2-40B4-BE49-F238E27FC236}">
                <a16:creationId xmlns:a16="http://schemas.microsoft.com/office/drawing/2014/main" id="{283BCDF4-5C47-48D7-B4DB-FA93B044BA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25" y="0"/>
            <a:ext cx="112061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349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orms response chart. Question title: 13. What are your three top priorities for restoration, management and/or enhancement? Please check all of the boxes that apply.. Number of responses: 42 responses.">
            <a:extLst>
              <a:ext uri="{FF2B5EF4-FFF2-40B4-BE49-F238E27FC236}">
                <a16:creationId xmlns:a16="http://schemas.microsoft.com/office/drawing/2014/main" id="{724186C7-E82D-40C5-8792-0FBA6762A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199" y="479301"/>
            <a:ext cx="11101601" cy="6248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487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orms response chart. Question title: 14. What are your top three priorities for community engagement and/or partnerships? Please check the boxes that apply.. Number of responses: 42 responses.">
            <a:extLst>
              <a:ext uri="{FF2B5EF4-FFF2-40B4-BE49-F238E27FC236}">
                <a16:creationId xmlns:a16="http://schemas.microsoft.com/office/drawing/2014/main" id="{CC89158B-F748-4B83-A64B-96CD32AC63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950" y="0"/>
            <a:ext cx="94361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442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3B96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149826D-5A44-436D-AC33-D5B4EA8E84B9}"/>
              </a:ext>
            </a:extLst>
          </p:cNvPr>
          <p:cNvSpPr>
            <a:spLocks noGrp="1"/>
          </p:cNvSpPr>
          <p:nvPr>
            <p:ph type="title"/>
          </p:nvPr>
        </p:nvSpPr>
        <p:spPr>
          <a:xfrm>
            <a:off x="635001" y="640823"/>
            <a:ext cx="3103194" cy="5583148"/>
          </a:xfrm>
        </p:spPr>
        <p:txBody>
          <a:bodyPr anchor="ctr">
            <a:normAutofit/>
          </a:bodyPr>
          <a:lstStyle/>
          <a:p>
            <a:r>
              <a:rPr lang="en-US">
                <a:solidFill>
                  <a:schemeClr val="bg1"/>
                </a:solidFill>
              </a:rPr>
              <a:t>Comment Letters</a:t>
            </a:r>
          </a:p>
        </p:txBody>
      </p:sp>
      <p:graphicFrame>
        <p:nvGraphicFramePr>
          <p:cNvPr id="5" name="Content Placeholder 2">
            <a:extLst>
              <a:ext uri="{FF2B5EF4-FFF2-40B4-BE49-F238E27FC236}">
                <a16:creationId xmlns:a16="http://schemas.microsoft.com/office/drawing/2014/main" id="{9B05E785-4048-46EF-B1B1-52C033877182}"/>
              </a:ext>
            </a:extLst>
          </p:cNvPr>
          <p:cNvGraphicFramePr>
            <a:graphicFrameLocks noGrp="1"/>
          </p:cNvGraphicFramePr>
          <p:nvPr>
            <p:ph idx="1"/>
            <p:extLst>
              <p:ext uri="{D42A27DB-BD31-4B8C-83A1-F6EECF244321}">
                <p14:modId xmlns:p14="http://schemas.microsoft.com/office/powerpoint/2010/main" val="302281955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4104142"/>
      </p:ext>
    </p:extLst>
  </p:cSld>
  <p:clrMapOvr>
    <a:masterClrMapping/>
  </p:clrMapOvr>
</p:sld>
</file>

<file path=ppt/theme/theme1.xml><?xml version="1.0" encoding="utf-8"?>
<a:theme xmlns:a="http://schemas.openxmlformats.org/drawingml/2006/main" name="SketchyVTI">
  <a:themeElements>
    <a:clrScheme name="AnalogousFromRegularSeed_2SEEDS">
      <a:dk1>
        <a:srgbClr val="000000"/>
      </a:dk1>
      <a:lt1>
        <a:srgbClr val="FFFFFF"/>
      </a:lt1>
      <a:dk2>
        <a:srgbClr val="1D341F"/>
      </a:dk2>
      <a:lt2>
        <a:srgbClr val="E8E3E2"/>
      </a:lt2>
      <a:accent1>
        <a:srgbClr val="3B96B1"/>
      </a:accent1>
      <a:accent2>
        <a:srgbClr val="45B19D"/>
      </a:accent2>
      <a:accent3>
        <a:srgbClr val="4D76C3"/>
      </a:accent3>
      <a:accent4>
        <a:srgbClr val="B13B45"/>
      </a:accent4>
      <a:accent5>
        <a:srgbClr val="C3744D"/>
      </a:accent5>
      <a:accent6>
        <a:srgbClr val="B1933B"/>
      </a:accent6>
      <a:hlink>
        <a:srgbClr val="BF5D3F"/>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2877</TotalTime>
  <Words>942</Words>
  <Application>Microsoft Office PowerPoint</Application>
  <PresentationFormat>Widescreen</PresentationFormat>
  <Paragraphs>43</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Modern Love</vt:lpstr>
      <vt:lpstr>The Hand</vt:lpstr>
      <vt:lpstr>SketchyVTI</vt:lpstr>
      <vt:lpstr> Land Trusts &amp; the Road to 30% Next Steps </vt:lpstr>
      <vt:lpstr>Executive Order N-82-20</vt:lpstr>
      <vt:lpstr>How to Engage? </vt:lpstr>
      <vt:lpstr>CCLT Survey  (initial results from 32 respondents)</vt:lpstr>
      <vt:lpstr>PowerPoint Presentation</vt:lpstr>
      <vt:lpstr>PowerPoint Presentation</vt:lpstr>
      <vt:lpstr>PowerPoint Presentation</vt:lpstr>
      <vt:lpstr>PowerPoint Presentation</vt:lpstr>
      <vt:lpstr>Comment Letters</vt:lpstr>
      <vt:lpstr> Questions?  kdelfino@earth-advocacy.com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California’s 30 by 30 Goal</dc:title>
  <dc:creator>Kimberley Delfino</dc:creator>
  <cp:lastModifiedBy>Kimberley Delfino</cp:lastModifiedBy>
  <cp:revision>13</cp:revision>
  <cp:lastPrinted>2021-07-26T22:38:40Z</cp:lastPrinted>
  <dcterms:created xsi:type="dcterms:W3CDTF">2021-04-23T22:52:12Z</dcterms:created>
  <dcterms:modified xsi:type="dcterms:W3CDTF">2021-07-26T23:32:20Z</dcterms:modified>
</cp:coreProperties>
</file>