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3" r:id="rId5"/>
    <p:sldId id="264" r:id="rId6"/>
    <p:sldId id="289" r:id="rId7"/>
    <p:sldId id="286" r:id="rId8"/>
    <p:sldId id="266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FFF"/>
    <a:srgbClr val="73FEFF"/>
    <a:srgbClr val="0432FF"/>
    <a:srgbClr val="73FB79"/>
    <a:srgbClr val="45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/>
    <p:restoredTop sz="94424"/>
  </p:normalViewPr>
  <p:slideViewPr>
    <p:cSldViewPr snapToGrid="0" snapToObjects="1">
      <p:cViewPr varScale="1">
        <p:scale>
          <a:sx n="85" d="100"/>
          <a:sy n="85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3CB76-51F8-8542-9F0A-1B7ADF8F6EC9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90703-BC07-9B41-A115-92076D953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A8F3-2F8B-7B47-B039-E28B44F17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24F44-DECC-2F4D-BD6D-46D3B099A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A95F3-3CC6-1841-A977-3B530582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3056-34F3-E745-9D2F-B1F497F6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0430-D62E-9646-8BD1-13780EF7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4A6D-DDB0-6848-A075-9354127E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DD1F5-20A5-B945-A7D0-BCEEDA6DC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DFA2-8A1A-9043-BF85-8CEFBDDB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0EDF-1682-A948-A97C-7BE647C2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C2F5-058C-5942-9252-7CA6A435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66BB8-BEAD-5D42-BF26-968C208AF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1EECB-4448-4341-A358-64012E812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7A534-4850-F645-BE71-FE24137B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31D3-328A-4D4F-BD26-8FE6A60F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A83A-E09D-8F4B-AD84-778B22C4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9E2-C380-4C01-8D8C-B33EFD44E1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FD8-62A0-4FBB-9F9B-6D7361D7E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4381505" y="2830513"/>
            <a:ext cx="135094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Monotype Sorts"/>
              <a:buNone/>
            </a:pPr>
            <a:r>
              <a:rPr kumimoji="0" lang="en-US" sz="1350" b="0">
                <a:solidFill>
                  <a:srgbClr val="FFFFFF"/>
                </a:solidFill>
                <a:latin typeface="Calibri"/>
                <a:cs typeface="ＭＳ Ｐゴシック"/>
              </a:rPr>
              <a:t>Bring Down Title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131"/>
            <a:ext cx="12192000" cy="565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28874" y="2781300"/>
            <a:ext cx="12220876" cy="1028700"/>
          </a:xfrm>
          <a:prstGeom prst="rect">
            <a:avLst/>
          </a:prstGeom>
          <a:solidFill>
            <a:srgbClr val="0018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buFont typeface="Monotype Sorts"/>
              <a:buChar char="l"/>
            </a:pPr>
            <a:endParaRPr kumimoji="0" lang="en-US" sz="1350" b="0">
              <a:solidFill>
                <a:prstClr val="black"/>
              </a:solidFill>
              <a:latin typeface="Calibri"/>
              <a:cs typeface="ＭＳ Ｐゴシック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330200" y="2819400"/>
            <a:ext cx="11658600" cy="819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Tx/>
              <a:buFontTx/>
              <a:buNone/>
            </a:pPr>
            <a:endParaRPr kumimoji="0" lang="en-US" sz="360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7000" y="2895607"/>
            <a:ext cx="11861800" cy="808037"/>
          </a:xfrm>
        </p:spPr>
        <p:txBody>
          <a:bodyPr>
            <a:noAutofit/>
          </a:bodyPr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3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F149-80A7-EF46-9254-D036C255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9F4C-7B94-A24B-9C86-8004E019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514F3-D6BC-624F-B257-7BD69EDC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32C-402A-254F-AE81-D691D1BE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5C18-A533-724B-B6CF-01EFD254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52F1-328D-1446-A8B4-6DAB321F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A5BB6-70CA-CA49-994C-6FDA0E7E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741F4-F5F7-3142-8F93-70374B2C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BBEE4-881C-F549-B6EC-52B6CBBD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5ED6-1FED-5340-91ED-7C416097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3522-347E-BF40-9133-DFD77D76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4B57D-9442-2A45-AA30-95A34CD0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00D67-0819-0845-B0A9-F96BE487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FB74F-C858-6544-9EC2-8291FF91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1CF6-2A75-2B45-86A1-37AE8ACC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1F636-D0BF-C74A-B98B-46733A08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79F2-EDA2-5B4F-9F64-D9CCF557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E5AE5-8EEF-3348-A1BD-FCD0721D9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E9128-6011-D147-A8F0-8FB2E57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FF310-9C73-4043-B72D-3E8FF7630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D9344-983B-E349-B7BC-D46625BA4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867E4-F20D-754E-A341-CAED24E4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907B8-E09A-EF42-A438-654D842B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0C8BC-2260-C742-B124-33B15A65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0873-9C72-7F4E-95B2-3FF96311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01075-8091-7244-93F4-25A3C9E8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1213A-1F70-6745-A832-0A7FCE14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B1173-2DE6-7249-9531-F777DD19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2359A-F9CD-974C-821C-EBC09065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2106A-2944-C341-A72A-EC21A1D5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E2B32-70FB-9E4D-BD5F-5098CCC9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0D56-E518-984F-B51F-4EA25DCF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47D5-1279-E143-9C2C-6AD7A274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73148-D219-F648-B409-468C4E733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BAA83-3ACB-A54E-A669-B467EF58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4F363-D8D2-2E42-95D2-467EF8FA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4A9F0-8305-824C-9692-964B903D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8999-AB0F-FB4D-9DB0-CB3C4CD9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E6674-EFA1-D940-A295-19B846A8B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FAA00-5EBA-904F-8A60-70A2A5D3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88B5D-8B04-1348-98FC-68E35856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F9E4E-5B13-7F44-9393-D88A2346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842B3-0D61-5D45-9851-1B6C175F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3418E-CD7A-E246-B0F5-9C458D77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5A072-1A90-A04D-9B6C-798FEEC7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D5D2-B97B-0045-BCD6-D013CF057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2567-3C54-7048-8075-C0BCEDEDC821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B54A8-A4AF-F04E-8E20-92AA0F7C0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F285A-71AC-344D-92CE-F45A40B1C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F8E6-565B-2E4A-B1A9-C23D3BE7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35541-DEBE-F148-832B-ED1E5F805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8" y="511263"/>
            <a:ext cx="4587991" cy="18970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466B5-954D-4B42-80ED-51278097B694}"/>
              </a:ext>
            </a:extLst>
          </p:cNvPr>
          <p:cNvSpPr txBox="1"/>
          <p:nvPr/>
        </p:nvSpPr>
        <p:spPr>
          <a:xfrm>
            <a:off x="2161479" y="2554404"/>
            <a:ext cx="7869042" cy="17936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Washington  update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all" spc="50" normalizeH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Impact" panose="020B0806030902050204" pitchFamily="34" charset="0"/>
                <a:sym typeface="Avenir Next"/>
              </a:rPr>
              <a:t>Election year fun</a:t>
            </a:r>
            <a:r>
              <a:rPr lang="en-US" sz="4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damentals</a:t>
            </a:r>
            <a:endParaRPr kumimoji="0" lang="en-US" sz="4400" b="1" i="0" u="none" strike="noStrike" cap="all" spc="50" normalizeH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FillTx/>
              <a:latin typeface="Impact" panose="020B0806030902050204" pitchFamily="34" charset="0"/>
              <a:sym typeface="Avenir N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573BF-F8D8-BA44-8E0F-45160326A508}"/>
              </a:ext>
            </a:extLst>
          </p:cNvPr>
          <p:cNvSpPr txBox="1"/>
          <p:nvPr/>
        </p:nvSpPr>
        <p:spPr>
          <a:xfrm>
            <a:off x="4302539" y="4818407"/>
            <a:ext cx="3586922" cy="10396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ENS RESOURCES, INC.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Lions gate hotel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all" spc="0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Impact" panose="020B0806030902050204" pitchFamily="34" charset="0"/>
                <a:sym typeface="Avenir Next"/>
              </a:rPr>
              <a:t>Sacramento, California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March 8, 2018</a:t>
            </a:r>
            <a:endParaRPr kumimoji="0" lang="en-US" sz="1600" b="0" i="0" u="none" strike="noStrike" cap="all" spc="0" normalizeH="0" baseline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Impact" panose="020B0806030902050204" pitchFamily="34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21624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B119-EAAF-C24E-97AE-387B420F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ISSUES: POLICY AND POLITICS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BEA9E-785B-6C47-8130-99C26FB8B2CF}"/>
              </a:ext>
            </a:extLst>
          </p:cNvPr>
          <p:cNvSpPr txBox="1"/>
          <p:nvPr/>
        </p:nvSpPr>
        <p:spPr>
          <a:xfrm>
            <a:off x="1027793" y="2358372"/>
            <a:ext cx="3446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Impact" panose="020B0806030902050204" pitchFamily="34" charset="0"/>
              </a:rPr>
              <a:t> BUDGET</a:t>
            </a:r>
          </a:p>
          <a:p>
            <a:endParaRPr lang="en-US" sz="2400" dirty="0">
              <a:solidFill>
                <a:srgbClr val="0432FF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Impact" panose="020B0806030902050204" pitchFamily="34" charset="0"/>
              </a:rPr>
              <a:t>INFRASTRUCTURE</a:t>
            </a:r>
          </a:p>
          <a:p>
            <a:endParaRPr lang="en-US" sz="2400" dirty="0">
              <a:solidFill>
                <a:srgbClr val="0432FF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Impact" panose="020B0806030902050204" pitchFamily="34" charset="0"/>
              </a:rPr>
              <a:t>REGULATORY REFORM</a:t>
            </a:r>
          </a:p>
          <a:p>
            <a:endParaRPr lang="en-US" sz="2400" dirty="0">
              <a:solidFill>
                <a:srgbClr val="0432FF"/>
              </a:solidFill>
              <a:latin typeface="Impact" panose="020B080603090205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Impact" panose="020B0806030902050204" pitchFamily="34" charset="0"/>
              </a:rPr>
              <a:t>ELECTION YEAR 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0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DB5C6452-A2DE-A444-978E-AB99588F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BUDGET AND INFRASTRUCTURE</a:t>
            </a:r>
          </a:p>
        </p:txBody>
      </p:sp>
      <p:sp>
        <p:nvSpPr>
          <p:cNvPr id="5" name="TRADITIONAL ROUTE…">
            <a:extLst>
              <a:ext uri="{FF2B5EF4-FFF2-40B4-BE49-F238E27FC236}">
                <a16:creationId xmlns:a16="http://schemas.microsoft.com/office/drawing/2014/main" id="{21870692-BE09-1842-99CB-4E952B7EAB43}"/>
              </a:ext>
            </a:extLst>
          </p:cNvPr>
          <p:cNvSpPr txBox="1">
            <a:spLocks/>
          </p:cNvSpPr>
          <p:nvPr/>
        </p:nvSpPr>
        <p:spPr>
          <a:xfrm>
            <a:off x="838200" y="1498959"/>
            <a:ext cx="5311877" cy="492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21" indent="-318721" defTabSz="510709">
              <a:spcBef>
                <a:spcPts val="1300"/>
              </a:spcBef>
              <a:buSzPct val="50000"/>
              <a:buFont typeface="Arial" panose="020B0604020202020204" pitchFamily="34" charset="0"/>
              <a:buBlip>
                <a:blip r:embed="rId2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Budget </a:t>
            </a:r>
          </a:p>
          <a:p>
            <a:pPr marL="318721" indent="-318721" defTabSz="510709">
              <a:spcBef>
                <a:spcPts val="1300"/>
              </a:spcBef>
              <a:buSzPct val="50000"/>
              <a:buFont typeface="Arial" panose="020B0604020202020204" pitchFamily="34" charset="0"/>
              <a:buBlip>
                <a:blip r:embed="rId2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TRADITIONAL 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Font typeface="Arial" panose="020B0604020202020204" pitchFamily="34" charset="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CLEAN WATER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Font typeface="Arial" panose="020B0604020202020204" pitchFamily="34" charset="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Ecosystem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Font typeface="Arial" panose="020B0604020202020204" pitchFamily="34" charset="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LWCF</a:t>
            </a:r>
          </a:p>
          <a:p>
            <a:pPr marL="41397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Administration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Leverage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Privatization</a:t>
            </a:r>
          </a:p>
          <a:p>
            <a:pPr marL="871171" lvl="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sz="2610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Public Private</a:t>
            </a:r>
          </a:p>
          <a:p>
            <a:pPr marL="95250" indent="0" defTabSz="510709">
              <a:spcBef>
                <a:spcPts val="1300"/>
              </a:spcBef>
              <a:buSzPct val="50000"/>
              <a:buNone/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endParaRPr lang="en-US" sz="3010" dirty="0">
              <a:solidFill>
                <a:srgbClr val="0433FF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marL="871171" lvl="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endParaRPr lang="en-US" sz="2210" dirty="0">
              <a:solidFill>
                <a:srgbClr val="0433FF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marL="871171" lvl="1" indent="-318721" defTabSz="510709">
              <a:spcBef>
                <a:spcPts val="1300"/>
              </a:spcBef>
              <a:buSzPct val="50000"/>
              <a:buBlip>
                <a:blip r:embed="rId3"/>
              </a:buBlip>
              <a:defRPr sz="261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endParaRPr lang="en-US" sz="2210" dirty="0">
              <a:solidFill>
                <a:srgbClr val="0433FF"/>
              </a:solidFill>
              <a:latin typeface="Engravers MT"/>
              <a:ea typeface="Engravers MT"/>
              <a:cs typeface="Engravers MT"/>
              <a:sym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1538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0FD5-E476-8F4B-956B-1A795FA9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REGULATORY REFORM</a:t>
            </a:r>
          </a:p>
        </p:txBody>
      </p:sp>
      <p:sp>
        <p:nvSpPr>
          <p:cNvPr id="5" name="RULE REVISIONS…">
            <a:extLst>
              <a:ext uri="{FF2B5EF4-FFF2-40B4-BE49-F238E27FC236}">
                <a16:creationId xmlns:a16="http://schemas.microsoft.com/office/drawing/2014/main" id="{84CB7DE9-2454-B34A-A926-0AC28D7745AE}"/>
              </a:ext>
            </a:extLst>
          </p:cNvPr>
          <p:cNvSpPr txBox="1">
            <a:spLocks/>
          </p:cNvSpPr>
          <p:nvPr/>
        </p:nvSpPr>
        <p:spPr>
          <a:xfrm>
            <a:off x="370868" y="2316401"/>
            <a:ext cx="6945062" cy="368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Arial" panose="020B0604020202020204" pitchFamily="34" charset="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RULE REVISIONS</a:t>
            </a:r>
          </a:p>
          <a:p>
            <a:pPr marL="863600" lvl="1">
              <a:buSzPct val="80000"/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CLEAN WATER RULE</a:t>
            </a:r>
          </a:p>
          <a:p>
            <a:pPr marL="863600" lvl="1">
              <a:buSzPct val="80000"/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CLIMATE RULES</a:t>
            </a:r>
          </a:p>
          <a:p>
            <a:pPr>
              <a:buSzPct val="8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 RULE MAKING PROCESS </a:t>
            </a:r>
          </a:p>
          <a:p>
            <a:pPr marL="863600" lvl="1">
              <a:buSzPct val="80000"/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2 OUT AND 1 IN</a:t>
            </a:r>
          </a:p>
          <a:p>
            <a:pPr>
              <a:buSzPct val="8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 EXECUTIVE ORDERS</a:t>
            </a:r>
          </a:p>
          <a:p>
            <a:pPr marL="863600" lvl="1">
              <a:buSzPct val="80000"/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defRPr>
            </a:pPr>
            <a:r>
              <a:rPr lang="en-US" dirty="0">
                <a:solidFill>
                  <a:srgbClr val="0433FF"/>
                </a:solidFill>
                <a:latin typeface="Engravers MT"/>
                <a:ea typeface="Engravers MT"/>
                <a:cs typeface="Engravers MT"/>
                <a:sym typeface="Engravers MT"/>
              </a:rPr>
              <a:t>Regulatory Budget</a:t>
            </a:r>
          </a:p>
        </p:txBody>
      </p:sp>
    </p:spTree>
    <p:extLst>
      <p:ext uri="{BB962C8B-B14F-4D97-AF65-F5344CB8AC3E}">
        <p14:creationId xmlns:p14="http://schemas.microsoft.com/office/powerpoint/2010/main" val="18316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17D6-0CD5-1041-A830-82A8B2BB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RESILIENCY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15D4A-786B-5D4F-9847-6DA27624223A}"/>
              </a:ext>
            </a:extLst>
          </p:cNvPr>
          <p:cNvSpPr/>
          <p:nvPr/>
        </p:nvSpPr>
        <p:spPr>
          <a:xfrm>
            <a:off x="838200" y="230185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SzPct val="80000"/>
              <a:buBlip>
                <a:blip r:embed="rId2"/>
              </a:buBlip>
            </a:pPr>
            <a:r>
              <a:rPr lang="en-US" sz="40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 CLIMATE REPORT </a:t>
            </a:r>
          </a:p>
          <a:p>
            <a:pPr>
              <a:buSzPct val="80000"/>
            </a:pPr>
            <a:endParaRPr lang="en-US" sz="40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 marL="228600" indent="-228600">
              <a:buSzPct val="80000"/>
              <a:buBlip>
                <a:blip r:embed="rId2"/>
              </a:buBlip>
            </a:pPr>
            <a:r>
              <a:rPr lang="en-US" sz="40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 DISASTER BUDGETS</a:t>
            </a:r>
          </a:p>
          <a:p>
            <a:pPr>
              <a:buSzPct val="80000"/>
            </a:pPr>
            <a:endParaRPr lang="en-US" sz="40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 marL="228600" indent="-228600">
              <a:buSzPct val="80000"/>
              <a:buBlip>
                <a:blip r:embed="rId2"/>
              </a:buBlip>
            </a:pPr>
            <a:r>
              <a:rPr lang="en-US" sz="40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 INFRASTRUCTURE POLICY</a:t>
            </a:r>
          </a:p>
        </p:txBody>
      </p:sp>
    </p:spTree>
    <p:extLst>
      <p:ext uri="{BB962C8B-B14F-4D97-AF65-F5344CB8AC3E}">
        <p14:creationId xmlns:p14="http://schemas.microsoft.com/office/powerpoint/2010/main" val="155439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/>
              <a:t>II. The Mid-Terms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096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1180-FAF1-7747-97D7-E78B6A48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rgbClr val="A4CFFF"/>
          </a:solidFill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HOW’S IT SHAPING UP FOR NOVEMBER?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560DA-13C7-6047-AF88-F67414519DB9}"/>
              </a:ext>
            </a:extLst>
          </p:cNvPr>
          <p:cNvSpPr/>
          <p:nvPr/>
        </p:nvSpPr>
        <p:spPr>
          <a:xfrm>
            <a:off x="1143363" y="1825625"/>
            <a:ext cx="86827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marL="228600" indent="-228600">
              <a:buSzPct val="90000"/>
              <a:buBlip>
                <a:blip r:embed="rId2"/>
              </a:buBlip>
            </a:pPr>
            <a:r>
              <a:rPr lang="en-US" sz="28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REPUBLICAN PARTY UNFAVORABLE = </a:t>
            </a: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-31</a:t>
            </a:r>
          </a:p>
          <a:p>
            <a:pPr marL="228600" indent="-228600">
              <a:buSzPct val="80000"/>
              <a:buBlip>
                <a:blip r:embed="rId2"/>
              </a:buBlip>
            </a:pPr>
            <a:endParaRPr lang="en-US" sz="28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 marL="228600" indent="-228600">
              <a:buSzPct val="80000"/>
              <a:buBlip>
                <a:blip r:embed="rId2"/>
              </a:buBlip>
            </a:pPr>
            <a:endParaRPr lang="en-US" sz="28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 marL="228600" indent="-228600">
              <a:buSzPct val="90000"/>
              <a:buBlip>
                <a:blip r:embed="rId2"/>
              </a:buBlip>
            </a:pPr>
            <a:r>
              <a:rPr lang="en-US" sz="28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DEMOCRAT PARTY UNFAVORABLE = </a:t>
            </a: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- 11.6 </a:t>
            </a:r>
          </a:p>
        </p:txBody>
      </p:sp>
    </p:spTree>
    <p:extLst>
      <p:ext uri="{BB962C8B-B14F-4D97-AF65-F5344CB8AC3E}">
        <p14:creationId xmlns:p14="http://schemas.microsoft.com/office/powerpoint/2010/main" val="131114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6D96-B27B-1E4E-AF66-674C4C28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  <a:latin typeface="Impact" panose="020B0806030902050204" pitchFamily="34" charset="0"/>
              </a:rPr>
              <a:t>MID-TERMS WHERE ARE WE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9C609-6736-B64B-B9D4-2834EE61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1" y="1733981"/>
            <a:ext cx="11028680" cy="4378062"/>
          </a:xfrm>
        </p:spPr>
        <p:txBody>
          <a:bodyPr vert="horz" lIns="130048" tIns="65024" rIns="130048" bIns="65024" rtlCol="0" anchor="t">
            <a:noAutofit/>
          </a:bodyPr>
          <a:lstStyle/>
          <a:p>
            <a:pPr>
              <a:buSzPct val="80000"/>
              <a:buBlip>
                <a:blip r:embed="rId2">
                  <a:extLst/>
                </a:blip>
              </a:buBlip>
            </a:pPr>
            <a:r>
              <a:rPr lang="en-US" sz="32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435 Representatives:  Currently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238 R  </a:t>
            </a:r>
            <a:r>
              <a:rPr lang="en-US" sz="32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193 D  4 Vacant</a:t>
            </a:r>
          </a:p>
          <a:p>
            <a:pPr marL="0" indent="0">
              <a:buSzPct val="80000"/>
              <a:buNone/>
            </a:pPr>
            <a:endParaRPr lang="en-US" sz="32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>
              <a:buSzPct val="80000"/>
              <a:buBlip>
                <a:blip r:embed="rId2">
                  <a:extLst/>
                </a:blip>
              </a:buBlip>
            </a:pPr>
            <a:r>
              <a:rPr lang="en-US" sz="3200" dirty="0">
                <a:solidFill>
                  <a:srgbClr val="0433FF"/>
                </a:solidFill>
                <a:latin typeface="Impact" panose="020B0806030902050204" pitchFamily="34" charset="0"/>
                <a:ea typeface="Engravers MT"/>
                <a:cs typeface="Engravers MT"/>
                <a:sym typeface="Engravers MT"/>
              </a:rPr>
              <a:t>All Up In November</a:t>
            </a:r>
          </a:p>
          <a:p>
            <a:pPr marL="0" indent="0">
              <a:buSzPct val="80000"/>
              <a:buNone/>
            </a:pPr>
            <a:endParaRPr lang="en-US" sz="3200" dirty="0">
              <a:solidFill>
                <a:srgbClr val="0433FF"/>
              </a:solidFill>
              <a:latin typeface="Impact" panose="020B0806030902050204" pitchFamily="34" charset="0"/>
              <a:ea typeface="Engravers MT"/>
              <a:cs typeface="Engravers MT"/>
              <a:sym typeface="Engravers MT"/>
            </a:endParaRPr>
          </a:p>
          <a:p>
            <a:pPr>
              <a:buSzPct val="80000"/>
              <a:buBlip>
                <a:blip r:embed="rId2">
                  <a:extLst/>
                </a:blip>
              </a:buBlip>
            </a:pPr>
            <a:r>
              <a:rPr lang="en-US" sz="3600" dirty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Impact" panose="020B0806030902050204" pitchFamily="34" charset="0"/>
              </a:rPr>
              <a:t>(Resignations: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R8</a:t>
            </a:r>
            <a:r>
              <a:rPr lang="en-US" sz="3200" dirty="0">
                <a:solidFill>
                  <a:prstClr val="black"/>
                </a:solidFill>
                <a:latin typeface="Impact" panose="020B0806030902050204" pitchFamily="34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Impact" panose="020B0806030902050204" pitchFamily="34" charset="0"/>
              </a:rPr>
              <a:t>D2</a:t>
            </a:r>
            <a:r>
              <a:rPr lang="en-US" sz="3200" dirty="0">
                <a:solidFill>
                  <a:prstClr val="black"/>
                </a:solidFill>
                <a:latin typeface="Impact" panose="020B0806030902050204" pitchFamily="34" charset="0"/>
              </a:rPr>
              <a:t>; Retirements: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R33</a:t>
            </a:r>
            <a:r>
              <a:rPr lang="en-US" sz="3200" dirty="0">
                <a:solidFill>
                  <a:prstClr val="black"/>
                </a:solidFill>
                <a:latin typeface="Impact" panose="020B0806030902050204" pitchFamily="34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Impact" panose="020B0806030902050204" pitchFamily="34" charset="0"/>
              </a:rPr>
              <a:t>D17</a:t>
            </a:r>
            <a:r>
              <a:rPr lang="en-US" sz="3200" dirty="0">
                <a:solidFill>
                  <a:prstClr val="black"/>
                </a:solidFill>
                <a:latin typeface="Impact" panose="020B0806030902050204" pitchFamily="34" charset="0"/>
              </a:rPr>
              <a:t>)</a:t>
            </a:r>
          </a:p>
          <a:p>
            <a:pPr>
              <a:buSzPct val="80000"/>
              <a:buBlip>
                <a:blip r:embed="rId2">
                  <a:extLst/>
                </a:blip>
              </a:buBlip>
            </a:pPr>
            <a:endParaRPr lang="en-US" sz="32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>
              <a:buSzPct val="80000"/>
              <a:buBlip>
                <a:blip r:embed="rId2">
                  <a:extLst/>
                </a:blip>
              </a:buBlip>
            </a:pPr>
            <a:r>
              <a:rPr lang="en-US" sz="3200" dirty="0">
                <a:solidFill>
                  <a:srgbClr val="0432FF"/>
                </a:solidFill>
                <a:latin typeface="Impact" panose="020B0806030902050204" pitchFamily="34" charset="0"/>
              </a:rPr>
              <a:t>100 U.S. Senators:</a:t>
            </a:r>
            <a:r>
              <a:rPr lang="en-US" sz="3200" dirty="0">
                <a:latin typeface="Impact" panose="020B0806030902050204" pitchFamily="34" charset="0"/>
              </a:rPr>
              <a:t> </a:t>
            </a:r>
            <a:r>
              <a:rPr lang="en-US" sz="2844" dirty="0">
                <a:latin typeface="Impact" panose="020B0806030902050204" pitchFamily="34" charset="0"/>
              </a:rPr>
              <a:t>		Currently </a:t>
            </a:r>
            <a:r>
              <a:rPr lang="en-US" sz="2844" dirty="0">
                <a:solidFill>
                  <a:srgbClr val="FF0000"/>
                </a:solidFill>
                <a:latin typeface="Impact" panose="020B0806030902050204" pitchFamily="34" charset="0"/>
              </a:rPr>
              <a:t>51 R </a:t>
            </a:r>
            <a:r>
              <a:rPr lang="en-US" sz="2844" dirty="0">
                <a:solidFill>
                  <a:srgbClr val="0000CC"/>
                </a:solidFill>
                <a:latin typeface="Impact" panose="020B0806030902050204" pitchFamily="34" charset="0"/>
              </a:rPr>
              <a:t>47 D/ </a:t>
            </a:r>
            <a:r>
              <a:rPr lang="en-US" sz="2844" dirty="0">
                <a:solidFill>
                  <a:srgbClr val="00B050"/>
                </a:solidFill>
                <a:latin typeface="Impact" panose="020B0806030902050204" pitchFamily="34" charset="0"/>
              </a:rPr>
              <a:t>2  Independent</a:t>
            </a:r>
            <a:endParaRPr lang="en-US" sz="2844" dirty="0">
              <a:latin typeface="Impact" panose="020B080603090205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44" dirty="0">
                <a:latin typeface="Impact" panose="020B0806030902050204" pitchFamily="34" charset="0"/>
              </a:rPr>
              <a:t>			      		35 up in ‘18, </a:t>
            </a:r>
            <a:r>
              <a:rPr lang="en-US" sz="2844" dirty="0">
                <a:solidFill>
                  <a:srgbClr val="FF0000"/>
                </a:solidFill>
                <a:latin typeface="Impact" panose="020B0806030902050204" pitchFamily="34" charset="0"/>
              </a:rPr>
              <a:t>9 R</a:t>
            </a:r>
            <a:r>
              <a:rPr lang="en-US" sz="2844" dirty="0">
                <a:latin typeface="Impact" panose="020B0806030902050204" pitchFamily="34" charset="0"/>
              </a:rPr>
              <a:t>, </a:t>
            </a:r>
            <a:r>
              <a:rPr lang="en-US" sz="2844" dirty="0">
                <a:solidFill>
                  <a:srgbClr val="0000FF"/>
                </a:solidFill>
                <a:latin typeface="Impact" panose="020B0806030902050204" pitchFamily="34" charset="0"/>
              </a:rPr>
              <a:t>24D/ </a:t>
            </a:r>
            <a:r>
              <a:rPr lang="en-US" sz="2844" dirty="0">
                <a:latin typeface="Impact" panose="020B0806030902050204" pitchFamily="34" charset="0"/>
              </a:rPr>
              <a:t> </a:t>
            </a:r>
            <a:r>
              <a:rPr lang="en-US" sz="2844" dirty="0">
                <a:solidFill>
                  <a:srgbClr val="00B14F"/>
                </a:solidFill>
                <a:latin typeface="Impact" panose="020B0806030902050204" pitchFamily="34" charset="0"/>
              </a:rPr>
              <a:t>2  Independent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844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en-US" sz="256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560" strike="sngStrike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56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4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35541-DEBE-F148-832B-ED1E5F805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8" y="511263"/>
            <a:ext cx="4587991" cy="18970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466B5-954D-4B42-80ED-51278097B694}"/>
              </a:ext>
            </a:extLst>
          </p:cNvPr>
          <p:cNvSpPr txBox="1"/>
          <p:nvPr/>
        </p:nvSpPr>
        <p:spPr>
          <a:xfrm>
            <a:off x="2161479" y="2554404"/>
            <a:ext cx="7869042" cy="17936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Washington  update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all" spc="50" normalizeH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Impact" panose="020B0806030902050204" pitchFamily="34" charset="0"/>
                <a:sym typeface="Avenir Next"/>
              </a:rPr>
              <a:t>Election year fun</a:t>
            </a:r>
            <a:r>
              <a:rPr lang="en-US" sz="4400" b="1" cap="all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damentals</a:t>
            </a:r>
            <a:endParaRPr kumimoji="0" lang="en-US" sz="4400" b="1" i="0" u="none" strike="noStrike" cap="all" spc="50" normalizeH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FillTx/>
              <a:latin typeface="Impact" panose="020B0806030902050204" pitchFamily="34" charset="0"/>
              <a:sym typeface="Avenir N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573BF-F8D8-BA44-8E0F-45160326A508}"/>
              </a:ext>
            </a:extLst>
          </p:cNvPr>
          <p:cNvSpPr txBox="1"/>
          <p:nvPr/>
        </p:nvSpPr>
        <p:spPr>
          <a:xfrm>
            <a:off x="4302539" y="4818407"/>
            <a:ext cx="3586922" cy="10396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ENS RESOURCES, INC.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Lions gate hotel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all" spc="0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Impact" panose="020B0806030902050204" pitchFamily="34" charset="0"/>
                <a:sym typeface="Avenir Next"/>
              </a:rPr>
              <a:t>Sacramento, California</a:t>
            </a: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March 8, 2018</a:t>
            </a:r>
            <a:endParaRPr kumimoji="0" lang="en-US" sz="1600" b="0" i="0" u="none" strike="noStrike" cap="all" spc="0" normalizeH="0" baseline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Impact" panose="020B0806030902050204" pitchFamily="34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06788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163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Avenir Next</vt:lpstr>
      <vt:lpstr>Calibri</vt:lpstr>
      <vt:lpstr>Calibri Light</vt:lpstr>
      <vt:lpstr>Engravers MT</vt:lpstr>
      <vt:lpstr>Georgia</vt:lpstr>
      <vt:lpstr>Impact</vt:lpstr>
      <vt:lpstr>Monotype Sorts</vt:lpstr>
      <vt:lpstr>Office Theme</vt:lpstr>
      <vt:lpstr>PowerPoint Presentation</vt:lpstr>
      <vt:lpstr>ISSUES: POLICY AND POLITICS</vt:lpstr>
      <vt:lpstr>BUDGET AND INFRASTRUCTURE</vt:lpstr>
      <vt:lpstr>REGULATORY REFORM</vt:lpstr>
      <vt:lpstr>RESILIENCY</vt:lpstr>
      <vt:lpstr>PowerPoint Presentation</vt:lpstr>
      <vt:lpstr>HOW’S IT SHAPING UP FOR NOVEMBER?</vt:lpstr>
      <vt:lpstr>MID-TERMS WHERE ARE WE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sapirstein</dc:creator>
  <cp:lastModifiedBy>eric sapirstein</cp:lastModifiedBy>
  <cp:revision>38</cp:revision>
  <dcterms:created xsi:type="dcterms:W3CDTF">2018-03-05T15:42:25Z</dcterms:created>
  <dcterms:modified xsi:type="dcterms:W3CDTF">2018-04-02T22:05:36Z</dcterms:modified>
</cp:coreProperties>
</file>